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0" r:id="rId1"/>
  </p:sldMasterIdLst>
  <p:notesMasterIdLst>
    <p:notesMasterId r:id="rId22"/>
  </p:notesMasterIdLst>
  <p:sldIdLst>
    <p:sldId id="256" r:id="rId2"/>
    <p:sldId id="272" r:id="rId3"/>
    <p:sldId id="257" r:id="rId4"/>
    <p:sldId id="258" r:id="rId5"/>
    <p:sldId id="260" r:id="rId6"/>
    <p:sldId id="267" r:id="rId7"/>
    <p:sldId id="271" r:id="rId8"/>
    <p:sldId id="268" r:id="rId9"/>
    <p:sldId id="259" r:id="rId10"/>
    <p:sldId id="263" r:id="rId11"/>
    <p:sldId id="264" r:id="rId12"/>
    <p:sldId id="265" r:id="rId13"/>
    <p:sldId id="266" r:id="rId14"/>
    <p:sldId id="273" r:id="rId15"/>
    <p:sldId id="262" r:id="rId16"/>
    <p:sldId id="269" r:id="rId17"/>
    <p:sldId id="270" r:id="rId18"/>
    <p:sldId id="275" r:id="rId19"/>
    <p:sldId id="274"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86395"/>
  </p:normalViewPr>
  <p:slideViewPr>
    <p:cSldViewPr snapToGrid="0">
      <p:cViewPr varScale="1">
        <p:scale>
          <a:sx n="100" d="100"/>
          <a:sy n="100" d="100"/>
        </p:scale>
        <p:origin x="184" y="376"/>
      </p:cViewPr>
      <p:guideLst/>
    </p:cSldViewPr>
  </p:slideViewPr>
  <p:outlineViewPr>
    <p:cViewPr>
      <p:scale>
        <a:sx n="33" d="100"/>
        <a:sy n="33" d="100"/>
      </p:scale>
      <p:origin x="0" y="-76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FC6B15A-C981-474C-AD21-97B889E785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126C03-B5BE-429D-A506-9B94773C43A0}">
      <dgm:prSet custT="1"/>
      <dgm:spPr/>
      <dgm:t>
        <a:bodyPr/>
        <a:lstStyle/>
        <a:p>
          <a:r>
            <a:rPr lang="en-US" sz="2000" b="0" i="0" dirty="0">
              <a:latin typeface="Times New Roman" panose="02020603050405020304" pitchFamily="18" charset="0"/>
              <a:cs typeface="Times New Roman" panose="02020603050405020304" pitchFamily="18" charset="0"/>
            </a:rPr>
            <a:t>Stock price prediction is a crucial aspect of financial markets, playing a pivotal role for investors, traders, and financial institutions. The ability to forecast stock prices helps stakeholders make informed decisions, optimize investment strategies, and manage risks effectively.</a:t>
          </a:r>
          <a:endParaRPr lang="en-US" sz="2000" dirty="0">
            <a:latin typeface="Times New Roman" panose="02020603050405020304" pitchFamily="18" charset="0"/>
            <a:cs typeface="Times New Roman" panose="02020603050405020304" pitchFamily="18" charset="0"/>
          </a:endParaRPr>
        </a:p>
      </dgm:t>
    </dgm:pt>
    <dgm:pt modelId="{3DAA98E6-B09B-4FA6-9C7C-8BA87289F504}" type="parTrans" cxnId="{60623F35-76C8-45B7-B653-7D700357B0E7}">
      <dgm:prSet/>
      <dgm:spPr/>
      <dgm:t>
        <a:bodyPr/>
        <a:lstStyle/>
        <a:p>
          <a:endParaRPr lang="en-US"/>
        </a:p>
      </dgm:t>
    </dgm:pt>
    <dgm:pt modelId="{7BD2ACA9-C38F-45C5-8962-B063A414994D}" type="sibTrans" cxnId="{60623F35-76C8-45B7-B653-7D700357B0E7}">
      <dgm:prSet/>
      <dgm:spPr/>
      <dgm:t>
        <a:bodyPr/>
        <a:lstStyle/>
        <a:p>
          <a:endParaRPr lang="en-US"/>
        </a:p>
      </dgm:t>
    </dgm:pt>
    <dgm:pt modelId="{B1992995-9B7C-44CF-9168-A1234E082078}">
      <dgm:prSet custT="1"/>
      <dgm:spPr/>
      <dgm:t>
        <a:bodyPr/>
        <a:lstStyle/>
        <a:p>
          <a:r>
            <a:rPr lang="en-US" sz="2400" b="0" i="0" dirty="0"/>
            <a:t>Understanding potential future price movements allows investors to implement effective risk management strategies.</a:t>
          </a:r>
          <a:endParaRPr lang="en-US" sz="2400" dirty="0"/>
        </a:p>
      </dgm:t>
    </dgm:pt>
    <dgm:pt modelId="{6E33F192-FD86-4C51-9B4E-C85872332E38}" type="parTrans" cxnId="{2AEEB999-F737-47B6-8551-D445EBAF5537}">
      <dgm:prSet/>
      <dgm:spPr/>
      <dgm:t>
        <a:bodyPr/>
        <a:lstStyle/>
        <a:p>
          <a:endParaRPr lang="en-US"/>
        </a:p>
      </dgm:t>
    </dgm:pt>
    <dgm:pt modelId="{8305E287-1D64-4F93-BC0D-9938DAE197AA}" type="sibTrans" cxnId="{2AEEB999-F737-47B6-8551-D445EBAF5537}">
      <dgm:prSet/>
      <dgm:spPr/>
      <dgm:t>
        <a:bodyPr/>
        <a:lstStyle/>
        <a:p>
          <a:endParaRPr lang="en-US"/>
        </a:p>
      </dgm:t>
    </dgm:pt>
    <dgm:pt modelId="{B9CF42F8-7224-43BF-94FF-1F890F79CACF}">
      <dgm:prSet custT="1"/>
      <dgm:spPr/>
      <dgm:t>
        <a:bodyPr/>
        <a:lstStyle/>
        <a:p>
          <a:r>
            <a:rPr lang="en-US" sz="2000" dirty="0">
              <a:latin typeface="Times New Roman" panose="02020603050405020304" pitchFamily="18" charset="0"/>
              <a:cs typeface="Times New Roman" panose="02020603050405020304" pitchFamily="18" charset="0"/>
            </a:rPr>
            <a:t>Investors heavily depend on accurate stock price predictions to inform their decisions on buying, selling, or holding assets. These predictions play a crucial role in maximizing returns and minimizing losses, empowering investors to strategically navigate the dynamic financial market landscape.</a:t>
          </a:r>
        </a:p>
      </dgm:t>
    </dgm:pt>
    <dgm:pt modelId="{7EF11D88-457B-4718-BF40-01BBBCD1D2E5}" type="sibTrans" cxnId="{CD42456A-7A8B-4325-958C-74E96AE9ED96}">
      <dgm:prSet/>
      <dgm:spPr/>
      <dgm:t>
        <a:bodyPr/>
        <a:lstStyle/>
        <a:p>
          <a:endParaRPr lang="en-US"/>
        </a:p>
      </dgm:t>
    </dgm:pt>
    <dgm:pt modelId="{69FBAEA6-3B80-46E5-9D71-74717B3A5502}" type="parTrans" cxnId="{CD42456A-7A8B-4325-958C-74E96AE9ED96}">
      <dgm:prSet/>
      <dgm:spPr/>
      <dgm:t>
        <a:bodyPr/>
        <a:lstStyle/>
        <a:p>
          <a:endParaRPr lang="en-US"/>
        </a:p>
      </dgm:t>
    </dgm:pt>
    <dgm:pt modelId="{72450155-52B5-4A24-938C-870F10D2F8B6}" type="pres">
      <dgm:prSet presAssocID="{8FC6B15A-C981-474C-AD21-97B889E7851A}" presName="root" presStyleCnt="0">
        <dgm:presLayoutVars>
          <dgm:dir/>
          <dgm:resizeHandles val="exact"/>
        </dgm:presLayoutVars>
      </dgm:prSet>
      <dgm:spPr/>
    </dgm:pt>
    <dgm:pt modelId="{FFE6894E-EAD3-449B-849B-6AFD1211FC7A}" type="pres">
      <dgm:prSet presAssocID="{86126C03-B5BE-429D-A506-9B94773C43A0}" presName="compNode" presStyleCnt="0"/>
      <dgm:spPr/>
    </dgm:pt>
    <dgm:pt modelId="{54A31F7D-6B85-42C7-8B87-0961FF5D12E1}" type="pres">
      <dgm:prSet presAssocID="{86126C03-B5BE-429D-A506-9B94773C43A0}" presName="bgRect" presStyleLbl="bgShp" presStyleIdx="0" presStyleCnt="3"/>
      <dgm:spPr/>
    </dgm:pt>
    <dgm:pt modelId="{6D7A636C-64A2-49CC-92FC-AE8402A15E51}" type="pres">
      <dgm:prSet presAssocID="{86126C03-B5BE-429D-A506-9B94773C43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6546A5F-72CD-4C81-AE4F-5438E311D36F}" type="pres">
      <dgm:prSet presAssocID="{86126C03-B5BE-429D-A506-9B94773C43A0}" presName="spaceRect" presStyleCnt="0"/>
      <dgm:spPr/>
    </dgm:pt>
    <dgm:pt modelId="{D4877DDE-D891-431B-9C23-BF05F13BDCE6}" type="pres">
      <dgm:prSet presAssocID="{86126C03-B5BE-429D-A506-9B94773C43A0}" presName="parTx" presStyleLbl="revTx" presStyleIdx="0" presStyleCnt="3">
        <dgm:presLayoutVars>
          <dgm:chMax val="0"/>
          <dgm:chPref val="0"/>
        </dgm:presLayoutVars>
      </dgm:prSet>
      <dgm:spPr/>
    </dgm:pt>
    <dgm:pt modelId="{1370C384-4BA1-4D92-8495-23BABB8F16DA}" type="pres">
      <dgm:prSet presAssocID="{7BD2ACA9-C38F-45C5-8962-B063A414994D}" presName="sibTrans" presStyleCnt="0"/>
      <dgm:spPr/>
    </dgm:pt>
    <dgm:pt modelId="{C553476B-426B-49A3-B561-6E51E3152A18}" type="pres">
      <dgm:prSet presAssocID="{B9CF42F8-7224-43BF-94FF-1F890F79CACF}" presName="compNode" presStyleCnt="0"/>
      <dgm:spPr/>
    </dgm:pt>
    <dgm:pt modelId="{B0EBAA89-E826-4BF6-B707-415E04D9DD96}" type="pres">
      <dgm:prSet presAssocID="{B9CF42F8-7224-43BF-94FF-1F890F79CACF}" presName="bgRect" presStyleLbl="bgShp" presStyleIdx="1" presStyleCnt="3"/>
      <dgm:spPr/>
    </dgm:pt>
    <dgm:pt modelId="{847D4E09-F885-45E6-82CD-5DC9F83F31E6}" type="pres">
      <dgm:prSet presAssocID="{B9CF42F8-7224-43BF-94FF-1F890F79CA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ble"/>
        </a:ext>
      </dgm:extLst>
    </dgm:pt>
    <dgm:pt modelId="{4E663D30-9131-4B97-92F1-01C4F3D5D8A1}" type="pres">
      <dgm:prSet presAssocID="{B9CF42F8-7224-43BF-94FF-1F890F79CACF}" presName="spaceRect" presStyleCnt="0"/>
      <dgm:spPr/>
    </dgm:pt>
    <dgm:pt modelId="{F3102A13-7AA2-44E1-8CCB-BD735756A14C}" type="pres">
      <dgm:prSet presAssocID="{B9CF42F8-7224-43BF-94FF-1F890F79CACF}" presName="parTx" presStyleLbl="revTx" presStyleIdx="1" presStyleCnt="3">
        <dgm:presLayoutVars>
          <dgm:chMax val="0"/>
          <dgm:chPref val="0"/>
        </dgm:presLayoutVars>
      </dgm:prSet>
      <dgm:spPr/>
    </dgm:pt>
    <dgm:pt modelId="{160B592E-5908-4A45-A4FF-E0BA9D025FF5}" type="pres">
      <dgm:prSet presAssocID="{7EF11D88-457B-4718-BF40-01BBBCD1D2E5}" presName="sibTrans" presStyleCnt="0"/>
      <dgm:spPr/>
    </dgm:pt>
    <dgm:pt modelId="{8855EF4B-83C4-4E6E-88C5-0CFEA6D76B2D}" type="pres">
      <dgm:prSet presAssocID="{B1992995-9B7C-44CF-9168-A1234E082078}" presName="compNode" presStyleCnt="0"/>
      <dgm:spPr/>
    </dgm:pt>
    <dgm:pt modelId="{4670C58F-B15E-4332-822D-F8C5E5A775AD}" type="pres">
      <dgm:prSet presAssocID="{B1992995-9B7C-44CF-9168-A1234E082078}" presName="bgRect" presStyleLbl="bgShp" presStyleIdx="2" presStyleCnt="3"/>
      <dgm:spPr/>
    </dgm:pt>
    <dgm:pt modelId="{2496CE2F-5ED8-4247-A93E-3281D2E255FE}" type="pres">
      <dgm:prSet presAssocID="{B1992995-9B7C-44CF-9168-A1234E0820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6B165D4-C940-4D0E-903A-448ACD6456FE}" type="pres">
      <dgm:prSet presAssocID="{B1992995-9B7C-44CF-9168-A1234E082078}" presName="spaceRect" presStyleCnt="0"/>
      <dgm:spPr/>
    </dgm:pt>
    <dgm:pt modelId="{642BB5FA-B147-46D9-AEF8-E3E58EB71779}" type="pres">
      <dgm:prSet presAssocID="{B1992995-9B7C-44CF-9168-A1234E082078}" presName="parTx" presStyleLbl="revTx" presStyleIdx="2" presStyleCnt="3">
        <dgm:presLayoutVars>
          <dgm:chMax val="0"/>
          <dgm:chPref val="0"/>
        </dgm:presLayoutVars>
      </dgm:prSet>
      <dgm:spPr/>
    </dgm:pt>
  </dgm:ptLst>
  <dgm:cxnLst>
    <dgm:cxn modelId="{9BDFE734-4516-4091-A63F-59D53904BD6A}" type="presOf" srcId="{B1992995-9B7C-44CF-9168-A1234E082078}" destId="{642BB5FA-B147-46D9-AEF8-E3E58EB71779}" srcOrd="0" destOrd="0" presId="urn:microsoft.com/office/officeart/2018/2/layout/IconVerticalSolidList"/>
    <dgm:cxn modelId="{60623F35-76C8-45B7-B653-7D700357B0E7}" srcId="{8FC6B15A-C981-474C-AD21-97B889E7851A}" destId="{86126C03-B5BE-429D-A506-9B94773C43A0}" srcOrd="0" destOrd="0" parTransId="{3DAA98E6-B09B-4FA6-9C7C-8BA87289F504}" sibTransId="{7BD2ACA9-C38F-45C5-8962-B063A414994D}"/>
    <dgm:cxn modelId="{CD42456A-7A8B-4325-958C-74E96AE9ED96}" srcId="{8FC6B15A-C981-474C-AD21-97B889E7851A}" destId="{B9CF42F8-7224-43BF-94FF-1F890F79CACF}" srcOrd="1" destOrd="0" parTransId="{69FBAEA6-3B80-46E5-9D71-74717B3A5502}" sibTransId="{7EF11D88-457B-4718-BF40-01BBBCD1D2E5}"/>
    <dgm:cxn modelId="{2AEEB999-F737-47B6-8551-D445EBAF5537}" srcId="{8FC6B15A-C981-474C-AD21-97B889E7851A}" destId="{B1992995-9B7C-44CF-9168-A1234E082078}" srcOrd="2" destOrd="0" parTransId="{6E33F192-FD86-4C51-9B4E-C85872332E38}" sibTransId="{8305E287-1D64-4F93-BC0D-9938DAE197AA}"/>
    <dgm:cxn modelId="{5BEEDD9B-060F-4F75-A56D-8AD5DE71FE55}" type="presOf" srcId="{B9CF42F8-7224-43BF-94FF-1F890F79CACF}" destId="{F3102A13-7AA2-44E1-8CCB-BD735756A14C}" srcOrd="0" destOrd="0" presId="urn:microsoft.com/office/officeart/2018/2/layout/IconVerticalSolidList"/>
    <dgm:cxn modelId="{43E607BC-256A-48A3-99CB-7A8277A64235}" type="presOf" srcId="{8FC6B15A-C981-474C-AD21-97B889E7851A}" destId="{72450155-52B5-4A24-938C-870F10D2F8B6}" srcOrd="0" destOrd="0" presId="urn:microsoft.com/office/officeart/2018/2/layout/IconVerticalSolidList"/>
    <dgm:cxn modelId="{EBBF51E2-97F3-4D65-8161-17F061C20AA4}" type="presOf" srcId="{86126C03-B5BE-429D-A506-9B94773C43A0}" destId="{D4877DDE-D891-431B-9C23-BF05F13BDCE6}" srcOrd="0" destOrd="0" presId="urn:microsoft.com/office/officeart/2018/2/layout/IconVerticalSolidList"/>
    <dgm:cxn modelId="{6CAACD52-EBFA-46CE-8D5A-1A11E3DC6E66}" type="presParOf" srcId="{72450155-52B5-4A24-938C-870F10D2F8B6}" destId="{FFE6894E-EAD3-449B-849B-6AFD1211FC7A}" srcOrd="0" destOrd="0" presId="urn:microsoft.com/office/officeart/2018/2/layout/IconVerticalSolidList"/>
    <dgm:cxn modelId="{183C3580-4CAC-43F0-8077-65D6C58A11DE}" type="presParOf" srcId="{FFE6894E-EAD3-449B-849B-6AFD1211FC7A}" destId="{54A31F7D-6B85-42C7-8B87-0961FF5D12E1}" srcOrd="0" destOrd="0" presId="urn:microsoft.com/office/officeart/2018/2/layout/IconVerticalSolidList"/>
    <dgm:cxn modelId="{368360CB-DA02-4862-8C03-B7F16E0DE6C3}" type="presParOf" srcId="{FFE6894E-EAD3-449B-849B-6AFD1211FC7A}" destId="{6D7A636C-64A2-49CC-92FC-AE8402A15E51}" srcOrd="1" destOrd="0" presId="urn:microsoft.com/office/officeart/2018/2/layout/IconVerticalSolidList"/>
    <dgm:cxn modelId="{446B70A6-7F1D-41D3-B085-32FEF4E82342}" type="presParOf" srcId="{FFE6894E-EAD3-449B-849B-6AFD1211FC7A}" destId="{06546A5F-72CD-4C81-AE4F-5438E311D36F}" srcOrd="2" destOrd="0" presId="urn:microsoft.com/office/officeart/2018/2/layout/IconVerticalSolidList"/>
    <dgm:cxn modelId="{1C127203-D954-4AD0-99BB-4ACD90A533C1}" type="presParOf" srcId="{FFE6894E-EAD3-449B-849B-6AFD1211FC7A}" destId="{D4877DDE-D891-431B-9C23-BF05F13BDCE6}" srcOrd="3" destOrd="0" presId="urn:microsoft.com/office/officeart/2018/2/layout/IconVerticalSolidList"/>
    <dgm:cxn modelId="{414E642A-0014-416D-B0F7-14ECEC353F4E}" type="presParOf" srcId="{72450155-52B5-4A24-938C-870F10D2F8B6}" destId="{1370C384-4BA1-4D92-8495-23BABB8F16DA}" srcOrd="1" destOrd="0" presId="urn:microsoft.com/office/officeart/2018/2/layout/IconVerticalSolidList"/>
    <dgm:cxn modelId="{19AA9FF2-D533-4DDE-A338-317611605A4A}" type="presParOf" srcId="{72450155-52B5-4A24-938C-870F10D2F8B6}" destId="{C553476B-426B-49A3-B561-6E51E3152A18}" srcOrd="2" destOrd="0" presId="urn:microsoft.com/office/officeart/2018/2/layout/IconVerticalSolidList"/>
    <dgm:cxn modelId="{FC8D86EF-64D8-42AD-AF85-ADD65B905965}" type="presParOf" srcId="{C553476B-426B-49A3-B561-6E51E3152A18}" destId="{B0EBAA89-E826-4BF6-B707-415E04D9DD96}" srcOrd="0" destOrd="0" presId="urn:microsoft.com/office/officeart/2018/2/layout/IconVerticalSolidList"/>
    <dgm:cxn modelId="{9C4C2D1E-62F4-445B-B522-BCC4563FF10D}" type="presParOf" srcId="{C553476B-426B-49A3-B561-6E51E3152A18}" destId="{847D4E09-F885-45E6-82CD-5DC9F83F31E6}" srcOrd="1" destOrd="0" presId="urn:microsoft.com/office/officeart/2018/2/layout/IconVerticalSolidList"/>
    <dgm:cxn modelId="{B933E4F7-B15B-4CF1-A7F6-B5E34B23C497}" type="presParOf" srcId="{C553476B-426B-49A3-B561-6E51E3152A18}" destId="{4E663D30-9131-4B97-92F1-01C4F3D5D8A1}" srcOrd="2" destOrd="0" presId="urn:microsoft.com/office/officeart/2018/2/layout/IconVerticalSolidList"/>
    <dgm:cxn modelId="{4A3AB8F0-761A-4E0C-A1A5-6A415C8FA30A}" type="presParOf" srcId="{C553476B-426B-49A3-B561-6E51E3152A18}" destId="{F3102A13-7AA2-44E1-8CCB-BD735756A14C}" srcOrd="3" destOrd="0" presId="urn:microsoft.com/office/officeart/2018/2/layout/IconVerticalSolidList"/>
    <dgm:cxn modelId="{1607E7D5-4FEA-4DCA-8CD3-9913BA71A96C}" type="presParOf" srcId="{72450155-52B5-4A24-938C-870F10D2F8B6}" destId="{160B592E-5908-4A45-A4FF-E0BA9D025FF5}" srcOrd="3" destOrd="0" presId="urn:microsoft.com/office/officeart/2018/2/layout/IconVerticalSolidList"/>
    <dgm:cxn modelId="{E4E0FADB-B7A3-4379-B3FE-228C3085426A}" type="presParOf" srcId="{72450155-52B5-4A24-938C-870F10D2F8B6}" destId="{8855EF4B-83C4-4E6E-88C5-0CFEA6D76B2D}" srcOrd="4" destOrd="0" presId="urn:microsoft.com/office/officeart/2018/2/layout/IconVerticalSolidList"/>
    <dgm:cxn modelId="{788D6CA1-8CFB-437A-B8A8-A9E85C68117F}" type="presParOf" srcId="{8855EF4B-83C4-4E6E-88C5-0CFEA6D76B2D}" destId="{4670C58F-B15E-4332-822D-F8C5E5A775AD}" srcOrd="0" destOrd="0" presId="urn:microsoft.com/office/officeart/2018/2/layout/IconVerticalSolidList"/>
    <dgm:cxn modelId="{AB373CB7-BBE4-4991-BA8E-5584C0070818}" type="presParOf" srcId="{8855EF4B-83C4-4E6E-88C5-0CFEA6D76B2D}" destId="{2496CE2F-5ED8-4247-A93E-3281D2E255FE}" srcOrd="1" destOrd="0" presId="urn:microsoft.com/office/officeart/2018/2/layout/IconVerticalSolidList"/>
    <dgm:cxn modelId="{0D210C15-44A1-49DE-88BB-8187C288F473}" type="presParOf" srcId="{8855EF4B-83C4-4E6E-88C5-0CFEA6D76B2D}" destId="{16B165D4-C940-4D0E-903A-448ACD6456FE}" srcOrd="2" destOrd="0" presId="urn:microsoft.com/office/officeart/2018/2/layout/IconVerticalSolidList"/>
    <dgm:cxn modelId="{E7A78708-6F2D-424D-B518-E7271C4F38F2}" type="presParOf" srcId="{8855EF4B-83C4-4E6E-88C5-0CFEA6D76B2D}" destId="{642BB5FA-B147-46D9-AEF8-E3E58EB717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31F7D-6B85-42C7-8B87-0961FF5D12E1}">
      <dsp:nvSpPr>
        <dsp:cNvPr id="0" name=""/>
        <dsp:cNvSpPr/>
      </dsp:nvSpPr>
      <dsp:spPr>
        <a:xfrm>
          <a:off x="0" y="2737"/>
          <a:ext cx="10515600" cy="12414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A636C-64A2-49CC-92FC-AE8402A15E51}">
      <dsp:nvSpPr>
        <dsp:cNvPr id="0" name=""/>
        <dsp:cNvSpPr/>
      </dsp:nvSpPr>
      <dsp:spPr>
        <a:xfrm>
          <a:off x="375533" y="282060"/>
          <a:ext cx="683455" cy="682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77DDE-D891-431B-9C23-BF05F13BDCE6}">
      <dsp:nvSpPr>
        <dsp:cNvPr id="0" name=""/>
        <dsp:cNvSpPr/>
      </dsp:nvSpPr>
      <dsp:spPr>
        <a:xfrm>
          <a:off x="1434523" y="2737"/>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Stock price prediction is a crucial aspect of financial markets, playing a pivotal role for investors, traders, and financial institutions. The ability to forecast stock prices helps stakeholders make informed decisions, optimize investment strategies, and manage risks effectively.</a:t>
          </a:r>
          <a:endParaRPr lang="en-US" sz="2000" kern="1200" dirty="0">
            <a:latin typeface="Times New Roman" panose="02020603050405020304" pitchFamily="18" charset="0"/>
            <a:cs typeface="Times New Roman" panose="02020603050405020304" pitchFamily="18" charset="0"/>
          </a:endParaRPr>
        </a:p>
      </dsp:txBody>
      <dsp:txXfrm>
        <a:off x="1434523" y="2737"/>
        <a:ext cx="9058984" cy="1280228"/>
      </dsp:txXfrm>
    </dsp:sp>
    <dsp:sp modelId="{B0EBAA89-E826-4BF6-B707-415E04D9DD96}">
      <dsp:nvSpPr>
        <dsp:cNvPr id="0" name=""/>
        <dsp:cNvSpPr/>
      </dsp:nvSpPr>
      <dsp:spPr>
        <a:xfrm>
          <a:off x="0" y="1603023"/>
          <a:ext cx="10515600" cy="12414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D4E09-F885-45E6-82CD-5DC9F83F31E6}">
      <dsp:nvSpPr>
        <dsp:cNvPr id="0" name=""/>
        <dsp:cNvSpPr/>
      </dsp:nvSpPr>
      <dsp:spPr>
        <a:xfrm>
          <a:off x="375533" y="1882345"/>
          <a:ext cx="683455" cy="682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02A13-7AA2-44E1-8CCB-BD735756A14C}">
      <dsp:nvSpPr>
        <dsp:cNvPr id="0" name=""/>
        <dsp:cNvSpPr/>
      </dsp:nvSpPr>
      <dsp:spPr>
        <a:xfrm>
          <a:off x="1434523" y="1603023"/>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Investors heavily depend on accurate stock price predictions to inform their decisions on buying, selling, or holding assets. These predictions play a crucial role in maximizing returns and minimizing losses, empowering investors to strategically navigate the dynamic financial market landscape.</a:t>
          </a:r>
        </a:p>
      </dsp:txBody>
      <dsp:txXfrm>
        <a:off x="1434523" y="1603023"/>
        <a:ext cx="9058984" cy="1280228"/>
      </dsp:txXfrm>
    </dsp:sp>
    <dsp:sp modelId="{4670C58F-B15E-4332-822D-F8C5E5A775AD}">
      <dsp:nvSpPr>
        <dsp:cNvPr id="0" name=""/>
        <dsp:cNvSpPr/>
      </dsp:nvSpPr>
      <dsp:spPr>
        <a:xfrm>
          <a:off x="0" y="3203308"/>
          <a:ext cx="10515600" cy="12414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6CE2F-5ED8-4247-A93E-3281D2E255FE}">
      <dsp:nvSpPr>
        <dsp:cNvPr id="0" name=""/>
        <dsp:cNvSpPr/>
      </dsp:nvSpPr>
      <dsp:spPr>
        <a:xfrm>
          <a:off x="375533" y="3482631"/>
          <a:ext cx="683455" cy="682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BB5FA-B147-46D9-AEF8-E3E58EB71779}">
      <dsp:nvSpPr>
        <dsp:cNvPr id="0" name=""/>
        <dsp:cNvSpPr/>
      </dsp:nvSpPr>
      <dsp:spPr>
        <a:xfrm>
          <a:off x="1434523" y="3203308"/>
          <a:ext cx="9058984" cy="128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1" tIns="135491" rIns="135491" bIns="135491" numCol="1" spcCol="1270" anchor="ctr" anchorCtr="0">
          <a:noAutofit/>
        </a:bodyPr>
        <a:lstStyle/>
        <a:p>
          <a:pPr marL="0" lvl="0" indent="0" algn="l" defTabSz="1066800">
            <a:lnSpc>
              <a:spcPct val="90000"/>
            </a:lnSpc>
            <a:spcBef>
              <a:spcPct val="0"/>
            </a:spcBef>
            <a:spcAft>
              <a:spcPct val="35000"/>
            </a:spcAft>
            <a:buNone/>
          </a:pPr>
          <a:r>
            <a:rPr lang="en-US" sz="2400" b="0" i="0" kern="1200" dirty="0"/>
            <a:t>Understanding potential future price movements allows investors to implement effective risk management strategies.</a:t>
          </a:r>
          <a:endParaRPr lang="en-US" sz="2400" kern="1200" dirty="0"/>
        </a:p>
      </dsp:txBody>
      <dsp:txXfrm>
        <a:off x="1434523" y="3203308"/>
        <a:ext cx="9058984" cy="12802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58AC1-079D-2547-A66A-ED88F2C623AF}"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F12AB-6CDE-E243-90F5-933887CE3DF9}" type="slidenum">
              <a:rPr lang="en-US" smtClean="0"/>
              <a:t>‹#›</a:t>
            </a:fld>
            <a:endParaRPr lang="en-US"/>
          </a:p>
        </p:txBody>
      </p:sp>
    </p:spTree>
    <p:extLst>
      <p:ext uri="{BB962C8B-B14F-4D97-AF65-F5344CB8AC3E}">
        <p14:creationId xmlns:p14="http://schemas.microsoft.com/office/powerpoint/2010/main" val="197511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10</a:t>
            </a:fld>
            <a:endParaRPr lang="en-US"/>
          </a:p>
        </p:txBody>
      </p:sp>
    </p:spTree>
    <p:extLst>
      <p:ext uri="{BB962C8B-B14F-4D97-AF65-F5344CB8AC3E}">
        <p14:creationId xmlns:p14="http://schemas.microsoft.com/office/powerpoint/2010/main" val="398811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16</a:t>
            </a:fld>
            <a:endParaRPr lang="en-US"/>
          </a:p>
        </p:txBody>
      </p:sp>
    </p:spTree>
    <p:extLst>
      <p:ext uri="{BB962C8B-B14F-4D97-AF65-F5344CB8AC3E}">
        <p14:creationId xmlns:p14="http://schemas.microsoft.com/office/powerpoint/2010/main" val="205661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F12AB-6CDE-E243-90F5-933887CE3DF9}" type="slidenum">
              <a:rPr lang="en-US" smtClean="0"/>
              <a:t>20</a:t>
            </a:fld>
            <a:endParaRPr lang="en-US"/>
          </a:p>
        </p:txBody>
      </p:sp>
    </p:spTree>
    <p:extLst>
      <p:ext uri="{BB962C8B-B14F-4D97-AF65-F5344CB8AC3E}">
        <p14:creationId xmlns:p14="http://schemas.microsoft.com/office/powerpoint/2010/main" val="387209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4103-7B85-2D2D-652E-2567C4469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22601-28CF-2EB3-8F27-5EB1F0182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7EAAE-316D-A02F-2CDD-2FA98E120F86}"/>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875A8226-A835-6FB2-2EBF-A088F7771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DD60D-C45D-F3D6-7489-3261C68170B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575220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B157-7771-2B70-E422-7380664A7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6E7FE6-1F9E-4764-00D7-7B4AA5CC5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3AB01-C075-4EE5-7B08-CBAB5E8D275F}"/>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96FAD99F-EF58-4A60-51DB-04CAEB96F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00DA5-BC92-2EE5-5015-73E2D71DF223}"/>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70507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26DE92-42D0-4D33-3C2B-D9E86B259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288442-3BD8-5492-496A-C7FFB629DE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43858-BEE8-AB6D-C70F-50E6D142041F}"/>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22A37E6A-C83D-8174-5208-9216E408E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C1529-6982-26FA-C0F7-FB0FF2CED297}"/>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12989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501B-3E84-C0FA-DF16-9937263DF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F8F51-01FF-CD33-2AC6-D42CDFE62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D4C5E-EB7D-D014-0E33-555510B9E07E}"/>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543E7219-81C7-E3AF-72EF-1BE140013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C3639-8FC0-4576-3AA0-3C1AD56D64D0}"/>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64328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75E1-FFCD-0FBC-51B5-7A4C130465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0A22BC-52AB-0A44-38A9-3056A938A2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313534-124D-7264-69A1-C19870AD645E}"/>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C44ABDE1-7C12-3D30-4A23-8EB279B83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4BF1-8203-B53E-E942-08A83236F9A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05956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8869-36B6-0CD8-E88E-AB585ACD4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8D52F-0C37-61FC-D5E3-9E2930DDF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115C9-76F3-FDCC-9A5C-6136C78D1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A1F68-B7F7-C6C3-7A39-9C31D35B3054}"/>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6" name="Footer Placeholder 5">
            <a:extLst>
              <a:ext uri="{FF2B5EF4-FFF2-40B4-BE49-F238E27FC236}">
                <a16:creationId xmlns:a16="http://schemas.microsoft.com/office/drawing/2014/main" id="{7D25AAD6-8B9F-357F-3036-796046844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E76BE-76E7-7F5B-8509-591697A099E6}"/>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7902823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A091-137F-BF34-54EA-8A408D47CC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22AD6-60DD-1DE9-EBD2-F44398B53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49E61-C1A9-3E61-73AB-3F9E9DA167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933CAA-157E-582A-A757-96E3B973B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4B81-2B29-9474-ED6F-771C315E8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071F8E-86EF-1AD4-6DC2-B832DC6A3DB6}"/>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8" name="Footer Placeholder 7">
            <a:extLst>
              <a:ext uri="{FF2B5EF4-FFF2-40B4-BE49-F238E27FC236}">
                <a16:creationId xmlns:a16="http://schemas.microsoft.com/office/drawing/2014/main" id="{4133F0FD-6B93-C69C-80F3-2F04C62C0A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C0DFA-E193-5C20-37C6-AB246DD0BBF6}"/>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1707266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E1D1-345A-D057-1534-FB3341FC0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518931-A5CE-80C4-0056-B4F6FA866C42}"/>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4" name="Footer Placeholder 3">
            <a:extLst>
              <a:ext uri="{FF2B5EF4-FFF2-40B4-BE49-F238E27FC236}">
                <a16:creationId xmlns:a16="http://schemas.microsoft.com/office/drawing/2014/main" id="{E03B5EE3-44F3-1709-911F-1D036E149B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4796-B8AA-17E0-F2CE-93B9064CBB45}"/>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07761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9B63C-053B-73E2-8015-5342D931E231}"/>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3" name="Footer Placeholder 2">
            <a:extLst>
              <a:ext uri="{FF2B5EF4-FFF2-40B4-BE49-F238E27FC236}">
                <a16:creationId xmlns:a16="http://schemas.microsoft.com/office/drawing/2014/main" id="{18CBB141-7809-9F0C-87E9-E2BED8668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04C6EB-27E8-FF14-12B8-7CA28949E724}"/>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07189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100-5DBA-4BE2-324B-2543A454B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152A63-4041-165B-2231-42E7230EFE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694565-3784-E145-7B4A-C035705FB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6F032-5BB5-D41D-9524-0ED688A7E818}"/>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6" name="Footer Placeholder 5">
            <a:extLst>
              <a:ext uri="{FF2B5EF4-FFF2-40B4-BE49-F238E27FC236}">
                <a16:creationId xmlns:a16="http://schemas.microsoft.com/office/drawing/2014/main" id="{92FB6F3A-97F9-0776-8B6F-3AFCC87D5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907FF-8B63-42CE-426E-333952F39342}"/>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3228583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EFA5-E642-15BD-D7B8-54B6B77CB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6558A6-8DAC-A935-D40E-68BF6584A8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C83B16-2017-0285-C489-796126194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25003-3E65-784A-1BCC-0C486F43012F}"/>
              </a:ext>
            </a:extLst>
          </p:cNvPr>
          <p:cNvSpPr>
            <a:spLocks noGrp="1"/>
          </p:cNvSpPr>
          <p:nvPr>
            <p:ph type="dt" sz="half" idx="10"/>
          </p:nvPr>
        </p:nvSpPr>
        <p:spPr/>
        <p:txBody>
          <a:bodyPr/>
          <a:lstStyle/>
          <a:p>
            <a:fld id="{FAFDBC56-C956-594E-B3C0-F71B116FE911}" type="datetimeFigureOut">
              <a:rPr lang="en-US" smtClean="0"/>
              <a:t>4/18/24</a:t>
            </a:fld>
            <a:endParaRPr lang="en-US"/>
          </a:p>
        </p:txBody>
      </p:sp>
      <p:sp>
        <p:nvSpPr>
          <p:cNvPr id="6" name="Footer Placeholder 5">
            <a:extLst>
              <a:ext uri="{FF2B5EF4-FFF2-40B4-BE49-F238E27FC236}">
                <a16:creationId xmlns:a16="http://schemas.microsoft.com/office/drawing/2014/main" id="{AD3D8CB7-B945-4CAE-455A-9650785527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CE4338-F25E-5479-1F6B-7F353C5F7A12}"/>
              </a:ext>
            </a:extLst>
          </p:cNvPr>
          <p:cNvSpPr>
            <a:spLocks noGrp="1"/>
          </p:cNvSpPr>
          <p:nvPr>
            <p:ph type="sldNum" sz="quarter" idx="12"/>
          </p:nvPr>
        </p:nvSpPr>
        <p:spPr/>
        <p:txBody>
          <a:bodyPr/>
          <a:lstStyle/>
          <a:p>
            <a:fld id="{2F25C7BC-054D-4D4A-BD97-90F36A9EE496}" type="slidenum">
              <a:rPr lang="en-US" smtClean="0"/>
              <a:t>‹#›</a:t>
            </a:fld>
            <a:endParaRPr lang="en-US"/>
          </a:p>
        </p:txBody>
      </p:sp>
    </p:spTree>
    <p:extLst>
      <p:ext uri="{BB962C8B-B14F-4D97-AF65-F5344CB8AC3E}">
        <p14:creationId xmlns:p14="http://schemas.microsoft.com/office/powerpoint/2010/main" val="227139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6286-3CC2-4925-EB9B-C81881EDE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3BD94C-D667-EC28-5D28-DCD9021F4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6F8F-B455-7398-7E6B-8CC265C04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FDBC56-C956-594E-B3C0-F71B116FE911}" type="datetimeFigureOut">
              <a:rPr lang="en-US" smtClean="0"/>
              <a:t>4/18/24</a:t>
            </a:fld>
            <a:endParaRPr lang="en-US"/>
          </a:p>
        </p:txBody>
      </p:sp>
      <p:sp>
        <p:nvSpPr>
          <p:cNvPr id="5" name="Footer Placeholder 4">
            <a:extLst>
              <a:ext uri="{FF2B5EF4-FFF2-40B4-BE49-F238E27FC236}">
                <a16:creationId xmlns:a16="http://schemas.microsoft.com/office/drawing/2014/main" id="{AEDAA3AA-3DFB-4DC0-7A98-593B419B52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2F4863-1696-3A2A-221B-7A63A5586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25C7BC-054D-4D4A-BD97-90F36A9EE496}" type="slidenum">
              <a:rPr lang="en-US" smtClean="0"/>
              <a:t>‹#›</a:t>
            </a:fld>
            <a:endParaRPr lang="en-US"/>
          </a:p>
        </p:txBody>
      </p:sp>
    </p:spTree>
    <p:extLst>
      <p:ext uri="{BB962C8B-B14F-4D97-AF65-F5344CB8AC3E}">
        <p14:creationId xmlns:p14="http://schemas.microsoft.com/office/powerpoint/2010/main" val="2772370639"/>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finance.yahoo.com/quote/%5EGSPC/history?period1=1550188800&amp;period2=1707955200&amp;interval=1d&amp;filter=history&amp;frequency=1d&amp;includeAdjustedClose=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849B-27A7-AFE8-1163-905D0DDAC4DE}"/>
              </a:ext>
            </a:extLst>
          </p:cNvPr>
          <p:cNvSpPr>
            <a:spLocks noGrp="1"/>
          </p:cNvSpPr>
          <p:nvPr>
            <p:ph type="ctrTitle"/>
          </p:nvPr>
        </p:nvSpPr>
        <p:spPr>
          <a:xfrm>
            <a:off x="685800" y="472440"/>
            <a:ext cx="11186159" cy="2697479"/>
          </a:xfrm>
        </p:spPr>
        <p:txBody>
          <a:bodyPr>
            <a:normAutofit fontScale="90000"/>
          </a:bodyPr>
          <a:lstStyle/>
          <a:p>
            <a:pPr algn="l"/>
            <a:r>
              <a:rPr lang="en-US" sz="5600" b="1" dirty="0">
                <a:latin typeface="Times New Roman" panose="02020603050405020304" pitchFamily="18" charset="0"/>
                <a:cs typeface="Times New Roman" panose="02020603050405020304" pitchFamily="18" charset="0"/>
              </a:rPr>
              <a:t>PRICE </a:t>
            </a:r>
            <a:r>
              <a:rPr lang="en-US" sz="5600" b="1" i="0" dirty="0">
                <a:solidFill>
                  <a:srgbClr val="0D0D0D"/>
                </a:solidFill>
                <a:effectLst/>
                <a:latin typeface="Times New Roman" panose="02020603050405020304" pitchFamily="18" charset="0"/>
                <a:cs typeface="Times New Roman" panose="02020603050405020304" pitchFamily="18" charset="0"/>
              </a:rPr>
              <a:t>PERFORMANCE </a:t>
            </a:r>
            <a:r>
              <a:rPr lang="en-US" sz="5600" b="1" dirty="0">
                <a:latin typeface="Times New Roman" panose="02020603050405020304" pitchFamily="18" charset="0"/>
                <a:cs typeface="Times New Roman" panose="02020603050405020304" pitchFamily="18" charset="0"/>
              </a:rPr>
              <a:t>PREDICTION</a:t>
            </a:r>
            <a:br>
              <a:rPr lang="en-US" sz="6600" dirty="0"/>
            </a:br>
            <a:r>
              <a:rPr lang="en-US" sz="2000" b="1" i="0" dirty="0">
                <a:solidFill>
                  <a:srgbClr val="0D0D0D"/>
                </a:solidFill>
                <a:effectLst/>
                <a:latin typeface="Söhne"/>
              </a:rPr>
              <a:t>In</a:t>
            </a:r>
            <a:r>
              <a:rPr lang="en-US" sz="2200" b="1" i="0" dirty="0">
                <a:solidFill>
                  <a:srgbClr val="0D0D0D"/>
                </a:solidFill>
                <a:effectLst/>
                <a:latin typeface="Times New Roman" panose="02020603050405020304" pitchFamily="18" charset="0"/>
                <a:cs typeface="Times New Roman" panose="02020603050405020304" pitchFamily="18" charset="0"/>
              </a:rPr>
              <a:t>vestment Insights: Analyzing MSFT and JPM within S&amp;P 500 Framework</a:t>
            </a:r>
            <a:br>
              <a:rPr lang="en-US" sz="2000" b="0" i="0" dirty="0">
                <a:solidFill>
                  <a:srgbClr val="0D0D0D"/>
                </a:solidFill>
                <a:effectLst/>
                <a:latin typeface="Söhne"/>
              </a:rPr>
            </a:br>
            <a:r>
              <a:rPr lang="en-US" sz="6600" dirty="0"/>
              <a:t> </a:t>
            </a:r>
          </a:p>
        </p:txBody>
      </p:sp>
      <p:sp>
        <p:nvSpPr>
          <p:cNvPr id="3" name="Subtitle 2">
            <a:extLst>
              <a:ext uri="{FF2B5EF4-FFF2-40B4-BE49-F238E27FC236}">
                <a16:creationId xmlns:a16="http://schemas.microsoft.com/office/drawing/2014/main" id="{B3FB7FEE-E31B-DE54-CE7A-9E86F4AEEDCC}"/>
              </a:ext>
            </a:extLst>
          </p:cNvPr>
          <p:cNvSpPr>
            <a:spLocks noGrp="1"/>
          </p:cNvSpPr>
          <p:nvPr>
            <p:ph type="subTitle" idx="1"/>
          </p:nvPr>
        </p:nvSpPr>
        <p:spPr>
          <a:xfrm>
            <a:off x="7010400" y="4785361"/>
            <a:ext cx="4550664" cy="1859280"/>
          </a:xfrm>
        </p:spPr>
        <p:txBody>
          <a:bodyPr>
            <a:normAutofit/>
          </a:bodyPr>
          <a:lstStyle/>
          <a:p>
            <a:pPr algn="l"/>
            <a:r>
              <a:rPr lang="en-US" dirty="0"/>
              <a:t>Presented By :</a:t>
            </a:r>
          </a:p>
          <a:p>
            <a:pPr algn="l"/>
            <a:r>
              <a:rPr lang="en-US" dirty="0" err="1"/>
              <a:t>Shivaramakrishna</a:t>
            </a:r>
            <a:r>
              <a:rPr lang="en-US" dirty="0"/>
              <a:t> Reddy</a:t>
            </a:r>
          </a:p>
          <a:p>
            <a:pPr algn="l"/>
            <a:r>
              <a:rPr lang="en-US" dirty="0"/>
              <a:t>MPS, Data Science</a:t>
            </a:r>
          </a:p>
          <a:p>
            <a:pPr algn="l"/>
            <a:r>
              <a:rPr lang="en-US" dirty="0"/>
              <a:t>MG67053</a:t>
            </a:r>
          </a:p>
          <a:p>
            <a:pPr algn="l"/>
            <a:endParaRPr lang="en-US" dirty="0"/>
          </a:p>
          <a:p>
            <a:pPr algn="l"/>
            <a:endParaRPr lang="en-US" dirty="0"/>
          </a:p>
        </p:txBody>
      </p:sp>
      <p:pic>
        <p:nvPicPr>
          <p:cNvPr id="7" name="Graphic 6" descr="Upward trend">
            <a:extLst>
              <a:ext uri="{FF2B5EF4-FFF2-40B4-BE49-F238E27FC236}">
                <a16:creationId xmlns:a16="http://schemas.microsoft.com/office/drawing/2014/main" id="{44843E7C-CCD1-4DA2-A98E-EA6230D386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2438400"/>
            <a:ext cx="4087368" cy="4571999"/>
          </a:xfrm>
          <a:prstGeom prst="rect">
            <a:avLst/>
          </a:prstGeom>
        </p:spPr>
      </p:pic>
      <p:sp>
        <p:nvSpPr>
          <p:cNvPr id="6" name="TextBox 5">
            <a:extLst>
              <a:ext uri="{FF2B5EF4-FFF2-40B4-BE49-F238E27FC236}">
                <a16:creationId xmlns:a16="http://schemas.microsoft.com/office/drawing/2014/main" id="{875BBB5D-DF5A-5DE8-D9C9-B5A1A7C23B56}"/>
              </a:ext>
            </a:extLst>
          </p:cNvPr>
          <p:cNvSpPr txBox="1"/>
          <p:nvPr/>
        </p:nvSpPr>
        <p:spPr>
          <a:xfrm>
            <a:off x="5141093" y="3454420"/>
            <a:ext cx="59971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PROF. : Dr. </a:t>
            </a:r>
            <a:r>
              <a:rPr lang="en-US" sz="2800" dirty="0" err="1">
                <a:latin typeface="Times New Roman" panose="02020603050405020304" pitchFamily="18" charset="0"/>
                <a:cs typeface="Times New Roman" panose="02020603050405020304" pitchFamily="18" charset="0"/>
              </a:rPr>
              <a:t>Chaojie</a:t>
            </a:r>
            <a:r>
              <a:rPr lang="en-US" sz="2800" dirty="0">
                <a:latin typeface="Times New Roman" panose="02020603050405020304" pitchFamily="18" charset="0"/>
                <a:cs typeface="Times New Roman" panose="02020603050405020304" pitchFamily="18" charset="0"/>
              </a:rPr>
              <a:t> (Jay) Wang</a:t>
            </a:r>
          </a:p>
        </p:txBody>
      </p:sp>
    </p:spTree>
    <p:extLst>
      <p:ext uri="{BB962C8B-B14F-4D97-AF65-F5344CB8AC3E}">
        <p14:creationId xmlns:p14="http://schemas.microsoft.com/office/powerpoint/2010/main" val="1767926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FA3E-6820-9E8E-8778-50D07DDB09EB}"/>
              </a:ext>
            </a:extLst>
          </p:cNvPr>
          <p:cNvSpPr>
            <a:spLocks noGrp="1"/>
          </p:cNvSpPr>
          <p:nvPr>
            <p:ph type="title"/>
          </p:nvPr>
        </p:nvSpPr>
        <p:spPr>
          <a:xfrm>
            <a:off x="472439" y="365125"/>
            <a:ext cx="10881361" cy="1325563"/>
          </a:xfrm>
        </p:spPr>
        <p:txBody>
          <a:bodyPr/>
          <a:lstStyle/>
          <a:p>
            <a:r>
              <a:rPr lang="en-US" dirty="0"/>
              <a:t>LINEAR REGRESSION:</a:t>
            </a:r>
            <a:br>
              <a:rPr lang="en-US" dirty="0"/>
            </a:br>
            <a:endParaRPr lang="en-US" dirty="0"/>
          </a:p>
        </p:txBody>
      </p:sp>
      <p:pic>
        <p:nvPicPr>
          <p:cNvPr id="5" name="Content Placeholder 4" descr="A diagram of a graph&#10;&#10;Description automatically generated with medium confidence">
            <a:extLst>
              <a:ext uri="{FF2B5EF4-FFF2-40B4-BE49-F238E27FC236}">
                <a16:creationId xmlns:a16="http://schemas.microsoft.com/office/drawing/2014/main" id="{D2D3DBF0-A52F-377C-1351-ECB43D43F26D}"/>
              </a:ext>
            </a:extLst>
          </p:cNvPr>
          <p:cNvPicPr>
            <a:picLocks noGrp="1" noChangeAspect="1"/>
          </p:cNvPicPr>
          <p:nvPr>
            <p:ph idx="1"/>
          </p:nvPr>
        </p:nvPicPr>
        <p:blipFill>
          <a:blip r:embed="rId3"/>
          <a:stretch>
            <a:fillRect/>
          </a:stretch>
        </p:blipFill>
        <p:spPr>
          <a:xfrm>
            <a:off x="45721" y="2179320"/>
            <a:ext cx="6050279" cy="4627135"/>
          </a:xfrm>
        </p:spPr>
      </p:pic>
      <p:pic>
        <p:nvPicPr>
          <p:cNvPr id="7" name="Picture 6" descr="A blue dotted line with a red line&#10;&#10;Description automatically generated">
            <a:extLst>
              <a:ext uri="{FF2B5EF4-FFF2-40B4-BE49-F238E27FC236}">
                <a16:creationId xmlns:a16="http://schemas.microsoft.com/office/drawing/2014/main" id="{71BED435-9CF8-6BCF-BFDC-A5EE7E966695}"/>
              </a:ext>
            </a:extLst>
          </p:cNvPr>
          <p:cNvPicPr>
            <a:picLocks noChangeAspect="1"/>
          </p:cNvPicPr>
          <p:nvPr/>
        </p:nvPicPr>
        <p:blipFill>
          <a:blip r:embed="rId4"/>
          <a:stretch>
            <a:fillRect/>
          </a:stretch>
        </p:blipFill>
        <p:spPr>
          <a:xfrm>
            <a:off x="5958840" y="2179320"/>
            <a:ext cx="6355082" cy="4627135"/>
          </a:xfrm>
          <a:prstGeom prst="rect">
            <a:avLst/>
          </a:prstGeom>
        </p:spPr>
      </p:pic>
      <p:sp>
        <p:nvSpPr>
          <p:cNvPr id="8" name="TextBox 7">
            <a:extLst>
              <a:ext uri="{FF2B5EF4-FFF2-40B4-BE49-F238E27FC236}">
                <a16:creationId xmlns:a16="http://schemas.microsoft.com/office/drawing/2014/main" id="{5D3BAC7E-7073-773F-DBE4-5EAE357DEB75}"/>
              </a:ext>
            </a:extLst>
          </p:cNvPr>
          <p:cNvSpPr txBox="1"/>
          <p:nvPr/>
        </p:nvSpPr>
        <p:spPr>
          <a:xfrm>
            <a:off x="502921" y="1341120"/>
            <a:ext cx="11216640" cy="646331"/>
          </a:xfrm>
          <a:prstGeom prst="rect">
            <a:avLst/>
          </a:prstGeom>
          <a:noFill/>
        </p:spPr>
        <p:txBody>
          <a:bodyPr wrap="square" rtlCol="0">
            <a:spAutoFit/>
          </a:bodyPr>
          <a:lstStyle/>
          <a:p>
            <a:r>
              <a:rPr lang="en-US" b="0" i="0" dirty="0">
                <a:solidFill>
                  <a:srgbClr val="0D0D0D"/>
                </a:solidFill>
                <a:effectLst/>
                <a:latin typeface="Söhne"/>
              </a:rPr>
              <a:t>Useful for understanding the relationship between the dependent variable (like a stock price) and one or more independent variables. It’s simple and provides clear coefficients indicating the impact of each variable.</a:t>
            </a:r>
            <a:endParaRPr lang="en-US" dirty="0"/>
          </a:p>
        </p:txBody>
      </p:sp>
    </p:spTree>
    <p:extLst>
      <p:ext uri="{BB962C8B-B14F-4D97-AF65-F5344CB8AC3E}">
        <p14:creationId xmlns:p14="http://schemas.microsoft.com/office/powerpoint/2010/main" val="424307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6CA18-2085-4DA1-9172-12EC81E04149}"/>
              </a:ext>
            </a:extLst>
          </p:cNvPr>
          <p:cNvSpPr>
            <a:spLocks noGrp="1"/>
          </p:cNvSpPr>
          <p:nvPr>
            <p:ph type="title"/>
          </p:nvPr>
        </p:nvSpPr>
        <p:spPr>
          <a:xfrm>
            <a:off x="838200" y="1"/>
            <a:ext cx="10515600" cy="1690688"/>
          </a:xfrm>
        </p:spPr>
        <p:txBody>
          <a:bodyPr/>
          <a:lstStyle/>
          <a:p>
            <a:r>
              <a:rPr lang="en-US" sz="4400" dirty="0">
                <a:latin typeface="Inter"/>
              </a:rPr>
              <a:t>MOVING AVERAGES </a:t>
            </a:r>
            <a:br>
              <a:rPr lang="en-US" sz="4400" dirty="0">
                <a:latin typeface="Inter"/>
              </a:rPr>
            </a:br>
            <a:endParaRPr lang="en-US" dirty="0"/>
          </a:p>
        </p:txBody>
      </p:sp>
      <p:pic>
        <p:nvPicPr>
          <p:cNvPr id="5" name="Content Placeholder 4" descr="A graph showing the growth of the stock market&#10;&#10;Description automatically generated">
            <a:extLst>
              <a:ext uri="{FF2B5EF4-FFF2-40B4-BE49-F238E27FC236}">
                <a16:creationId xmlns:a16="http://schemas.microsoft.com/office/drawing/2014/main" id="{EB023569-C596-23A9-1735-8A2A9769C3D0}"/>
              </a:ext>
            </a:extLst>
          </p:cNvPr>
          <p:cNvPicPr>
            <a:picLocks noGrp="1" noChangeAspect="1"/>
          </p:cNvPicPr>
          <p:nvPr>
            <p:ph idx="1"/>
          </p:nvPr>
        </p:nvPicPr>
        <p:blipFill>
          <a:blip r:embed="rId2"/>
          <a:stretch>
            <a:fillRect/>
          </a:stretch>
        </p:blipFill>
        <p:spPr>
          <a:xfrm>
            <a:off x="365760" y="853440"/>
            <a:ext cx="11128489" cy="2575560"/>
          </a:xfrm>
        </p:spPr>
      </p:pic>
      <p:pic>
        <p:nvPicPr>
          <p:cNvPr id="7" name="Picture 6" descr="A graph of a chart&#10;&#10;Description automatically generated with medium confidence">
            <a:extLst>
              <a:ext uri="{FF2B5EF4-FFF2-40B4-BE49-F238E27FC236}">
                <a16:creationId xmlns:a16="http://schemas.microsoft.com/office/drawing/2014/main" id="{203929D5-F5D7-D2F6-41CC-7CEFA9AD71CF}"/>
              </a:ext>
            </a:extLst>
          </p:cNvPr>
          <p:cNvPicPr>
            <a:picLocks noChangeAspect="1"/>
          </p:cNvPicPr>
          <p:nvPr/>
        </p:nvPicPr>
        <p:blipFill>
          <a:blip r:embed="rId3"/>
          <a:stretch>
            <a:fillRect/>
          </a:stretch>
        </p:blipFill>
        <p:spPr>
          <a:xfrm>
            <a:off x="0" y="3429000"/>
            <a:ext cx="6330949" cy="3513827"/>
          </a:xfrm>
          <a:prstGeom prst="rect">
            <a:avLst/>
          </a:prstGeom>
        </p:spPr>
      </p:pic>
      <p:pic>
        <p:nvPicPr>
          <p:cNvPr id="9" name="Picture 8" descr="A graph showing a line graph&#10;&#10;Description automatically generated">
            <a:extLst>
              <a:ext uri="{FF2B5EF4-FFF2-40B4-BE49-F238E27FC236}">
                <a16:creationId xmlns:a16="http://schemas.microsoft.com/office/drawing/2014/main" id="{07C5EDB5-C6BC-3905-0322-78240485F2E0}"/>
              </a:ext>
            </a:extLst>
          </p:cNvPr>
          <p:cNvPicPr>
            <a:picLocks noChangeAspect="1"/>
          </p:cNvPicPr>
          <p:nvPr/>
        </p:nvPicPr>
        <p:blipFill>
          <a:blip r:embed="rId4"/>
          <a:stretch>
            <a:fillRect/>
          </a:stretch>
        </p:blipFill>
        <p:spPr>
          <a:xfrm>
            <a:off x="6096000" y="3428999"/>
            <a:ext cx="6271635" cy="3429000"/>
          </a:xfrm>
          <a:prstGeom prst="rect">
            <a:avLst/>
          </a:prstGeom>
        </p:spPr>
      </p:pic>
    </p:spTree>
    <p:extLst>
      <p:ext uri="{BB962C8B-B14F-4D97-AF65-F5344CB8AC3E}">
        <p14:creationId xmlns:p14="http://schemas.microsoft.com/office/powerpoint/2010/main" val="212639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BDDA-838D-643B-0FC1-9ED54BE62353}"/>
              </a:ext>
            </a:extLst>
          </p:cNvPr>
          <p:cNvSpPr>
            <a:spLocks noGrp="1"/>
          </p:cNvSpPr>
          <p:nvPr>
            <p:ph type="title"/>
          </p:nvPr>
        </p:nvSpPr>
        <p:spPr>
          <a:xfrm>
            <a:off x="289560" y="-121920"/>
            <a:ext cx="11064240" cy="1812608"/>
          </a:xfrm>
        </p:spPr>
        <p:txBody>
          <a:bodyPr/>
          <a:lstStyle/>
          <a:p>
            <a:r>
              <a:rPr lang="en-US" sz="3600" b="1" dirty="0">
                <a:latin typeface="Times New Roman" panose="02020603050405020304" pitchFamily="18" charset="0"/>
                <a:cs typeface="Times New Roman" panose="02020603050405020304" pitchFamily="18" charset="0"/>
              </a:rPr>
              <a:t>ARIMA</a:t>
            </a:r>
            <a:r>
              <a:rPr lang="en-US" sz="3600" b="1" i="0" dirty="0">
                <a:solidFill>
                  <a:srgbClr val="0D0D0D"/>
                </a:solidFill>
                <a:effectLst/>
                <a:latin typeface="Times New Roman" panose="02020603050405020304" pitchFamily="18" charset="0"/>
                <a:cs typeface="Times New Roman" panose="02020603050405020304" pitchFamily="18" charset="0"/>
              </a:rPr>
              <a:t>(Autoregressive Integrated Moving Average</a:t>
            </a:r>
            <a:r>
              <a:rPr lang="en-US" b="1" i="0" dirty="0">
                <a:solidFill>
                  <a:srgbClr val="0D0D0D"/>
                </a:solidFill>
                <a:effectLst/>
                <a:latin typeface="Söhne"/>
              </a:rPr>
              <a:t>)</a:t>
            </a:r>
            <a:endParaRPr lang="en-US" dirty="0"/>
          </a:p>
        </p:txBody>
      </p:sp>
      <p:pic>
        <p:nvPicPr>
          <p:cNvPr id="5" name="Content Placeholder 4" descr="A collage of graphs and diagrams&#10;&#10;Description automatically generated">
            <a:extLst>
              <a:ext uri="{FF2B5EF4-FFF2-40B4-BE49-F238E27FC236}">
                <a16:creationId xmlns:a16="http://schemas.microsoft.com/office/drawing/2014/main" id="{5B7F996D-2D72-6EAC-130C-CCCCB7B38C76}"/>
              </a:ext>
            </a:extLst>
          </p:cNvPr>
          <p:cNvPicPr>
            <a:picLocks noGrp="1" noChangeAspect="1"/>
          </p:cNvPicPr>
          <p:nvPr>
            <p:ph idx="1"/>
          </p:nvPr>
        </p:nvPicPr>
        <p:blipFill>
          <a:blip r:embed="rId2"/>
          <a:stretch>
            <a:fillRect/>
          </a:stretch>
        </p:blipFill>
        <p:spPr>
          <a:xfrm>
            <a:off x="0" y="2506662"/>
            <a:ext cx="5475200" cy="4351338"/>
          </a:xfrm>
        </p:spPr>
      </p:pic>
      <p:pic>
        <p:nvPicPr>
          <p:cNvPr id="7" name="Picture 6" descr="A collage of graphs and diagrams&#10;&#10;Description automatically generated">
            <a:extLst>
              <a:ext uri="{FF2B5EF4-FFF2-40B4-BE49-F238E27FC236}">
                <a16:creationId xmlns:a16="http://schemas.microsoft.com/office/drawing/2014/main" id="{A10FFA29-821F-CA51-1149-EC6A64F10E40}"/>
              </a:ext>
            </a:extLst>
          </p:cNvPr>
          <p:cNvPicPr>
            <a:picLocks noChangeAspect="1"/>
          </p:cNvPicPr>
          <p:nvPr/>
        </p:nvPicPr>
        <p:blipFill>
          <a:blip r:embed="rId3"/>
          <a:stretch>
            <a:fillRect/>
          </a:stretch>
        </p:blipFill>
        <p:spPr>
          <a:xfrm>
            <a:off x="5688560" y="2506662"/>
            <a:ext cx="5909080" cy="4199672"/>
          </a:xfrm>
          <a:prstGeom prst="rect">
            <a:avLst/>
          </a:prstGeom>
        </p:spPr>
      </p:pic>
      <p:sp>
        <p:nvSpPr>
          <p:cNvPr id="9" name="TextBox 8">
            <a:extLst>
              <a:ext uri="{FF2B5EF4-FFF2-40B4-BE49-F238E27FC236}">
                <a16:creationId xmlns:a16="http://schemas.microsoft.com/office/drawing/2014/main" id="{865D6F75-01B6-B9A2-F31B-0500E9CF483B}"/>
              </a:ext>
            </a:extLst>
          </p:cNvPr>
          <p:cNvSpPr txBox="1"/>
          <p:nvPr/>
        </p:nvSpPr>
        <p:spPr>
          <a:xfrm>
            <a:off x="426720" y="1219200"/>
            <a:ext cx="11475720" cy="70788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0D0D0D"/>
                </a:solidFill>
                <a:effectLst/>
                <a:latin typeface="Times New Roman" panose="02020603050405020304" pitchFamily="18" charset="0"/>
                <a:cs typeface="Times New Roman" panose="02020603050405020304" pitchFamily="18" charset="0"/>
              </a:rPr>
              <a:t>Good for forecasting time series data based on its own past values (autoregressive) and a moving average of past forecast errors. It’s particularly useful for non-stationary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252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B2F6-CC93-8CBF-7ED1-2CFBA8B9E90B}"/>
              </a:ext>
            </a:extLst>
          </p:cNvPr>
          <p:cNvSpPr>
            <a:spLocks noGrp="1"/>
          </p:cNvSpPr>
          <p:nvPr>
            <p:ph type="title"/>
          </p:nvPr>
        </p:nvSpPr>
        <p:spPr/>
        <p:txBody>
          <a:bodyPr/>
          <a:lstStyle/>
          <a:p>
            <a:r>
              <a:rPr lang="en-US" sz="4400" b="0" i="0" dirty="0">
                <a:effectLst/>
                <a:latin typeface="Inter"/>
              </a:rPr>
              <a:t>RANDOM FOREST REGRESSION</a:t>
            </a:r>
            <a:br>
              <a:rPr lang="en-US" sz="4400" b="0" i="0" dirty="0">
                <a:effectLst/>
                <a:latin typeface="Inter"/>
              </a:rPr>
            </a:br>
            <a:endParaRPr lang="en-US" dirty="0"/>
          </a:p>
        </p:txBody>
      </p:sp>
      <p:pic>
        <p:nvPicPr>
          <p:cNvPr id="5" name="Content Placeholder 4" descr="A graph showing the price of a stock market&#10;&#10;Description automatically generated">
            <a:extLst>
              <a:ext uri="{FF2B5EF4-FFF2-40B4-BE49-F238E27FC236}">
                <a16:creationId xmlns:a16="http://schemas.microsoft.com/office/drawing/2014/main" id="{62866A5D-C407-B77E-4A36-ADF588BD1438}"/>
              </a:ext>
            </a:extLst>
          </p:cNvPr>
          <p:cNvPicPr>
            <a:picLocks noGrp="1" noChangeAspect="1"/>
          </p:cNvPicPr>
          <p:nvPr>
            <p:ph idx="1"/>
          </p:nvPr>
        </p:nvPicPr>
        <p:blipFill>
          <a:blip r:embed="rId2"/>
          <a:stretch>
            <a:fillRect/>
          </a:stretch>
        </p:blipFill>
        <p:spPr>
          <a:xfrm>
            <a:off x="442953" y="2910840"/>
            <a:ext cx="10682246" cy="3582035"/>
          </a:xfrm>
        </p:spPr>
      </p:pic>
      <p:sp>
        <p:nvSpPr>
          <p:cNvPr id="10" name="TextBox 9">
            <a:extLst>
              <a:ext uri="{FF2B5EF4-FFF2-40B4-BE49-F238E27FC236}">
                <a16:creationId xmlns:a16="http://schemas.microsoft.com/office/drawing/2014/main" id="{BA59A6C2-D57E-FA49-37D0-848FC49066A2}"/>
              </a:ext>
            </a:extLst>
          </p:cNvPr>
          <p:cNvSpPr txBox="1"/>
          <p:nvPr/>
        </p:nvSpPr>
        <p:spPr>
          <a:xfrm>
            <a:off x="838200" y="1508760"/>
            <a:ext cx="10805160" cy="646331"/>
          </a:xfrm>
          <a:prstGeom prst="rect">
            <a:avLst/>
          </a:prstGeom>
          <a:noFill/>
        </p:spPr>
        <p:txBody>
          <a:bodyPr wrap="square" rtlCol="0">
            <a:spAutoFit/>
          </a:bodyPr>
          <a:lstStyle/>
          <a:p>
            <a:r>
              <a:rPr lang="en-US" b="0" i="0" dirty="0">
                <a:solidFill>
                  <a:srgbClr val="0D0D0D"/>
                </a:solidFill>
                <a:effectLst/>
                <a:latin typeface="Söhne"/>
              </a:rPr>
              <a:t>A type of ensemble learning model that builds multiple decision trees and merges their results to get a more accurate and stable prediction. It’s great for capturing complex, non-linear relationships.</a:t>
            </a:r>
            <a:endParaRPr lang="en-US" dirty="0"/>
          </a:p>
        </p:txBody>
      </p:sp>
    </p:spTree>
    <p:extLst>
      <p:ext uri="{BB962C8B-B14F-4D97-AF65-F5344CB8AC3E}">
        <p14:creationId xmlns:p14="http://schemas.microsoft.com/office/powerpoint/2010/main" val="219325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05E0-EC02-5AED-6A00-EF7917462911}"/>
              </a:ext>
            </a:extLst>
          </p:cNvPr>
          <p:cNvSpPr>
            <a:spLocks noGrp="1"/>
          </p:cNvSpPr>
          <p:nvPr>
            <p:ph type="title"/>
          </p:nvPr>
        </p:nvSpPr>
        <p:spPr/>
        <p:txBody>
          <a:bodyPr/>
          <a:lstStyle/>
          <a:p>
            <a:endParaRPr lang="en-US" dirty="0"/>
          </a:p>
        </p:txBody>
      </p:sp>
      <p:pic>
        <p:nvPicPr>
          <p:cNvPr id="4" name="Content Placeholder 3" descr="A graph showing a graph of a price&#10;&#10;Description automatically generated with medium confidence">
            <a:extLst>
              <a:ext uri="{FF2B5EF4-FFF2-40B4-BE49-F238E27FC236}">
                <a16:creationId xmlns:a16="http://schemas.microsoft.com/office/drawing/2014/main" id="{5444585F-7CAA-78CF-1631-0B92E57E4C49}"/>
              </a:ext>
            </a:extLst>
          </p:cNvPr>
          <p:cNvPicPr>
            <a:picLocks noGrp="1" noChangeAspect="1"/>
          </p:cNvPicPr>
          <p:nvPr>
            <p:ph idx="1"/>
          </p:nvPr>
        </p:nvPicPr>
        <p:blipFill>
          <a:blip r:embed="rId2"/>
          <a:stretch>
            <a:fillRect/>
          </a:stretch>
        </p:blipFill>
        <p:spPr>
          <a:xfrm>
            <a:off x="1481557" y="2825132"/>
            <a:ext cx="8314486" cy="4242435"/>
          </a:xfrm>
          <a:prstGeom prst="rect">
            <a:avLst/>
          </a:prstGeom>
        </p:spPr>
      </p:pic>
      <p:pic>
        <p:nvPicPr>
          <p:cNvPr id="5" name="Picture 4" descr="A graph of a graph showing the difference between microsoft and microsoft&#10;&#10;Description automatically generated">
            <a:extLst>
              <a:ext uri="{FF2B5EF4-FFF2-40B4-BE49-F238E27FC236}">
                <a16:creationId xmlns:a16="http://schemas.microsoft.com/office/drawing/2014/main" id="{6CFA0244-9648-2793-48BD-F945C1A25AE4}"/>
              </a:ext>
            </a:extLst>
          </p:cNvPr>
          <p:cNvPicPr>
            <a:picLocks noChangeAspect="1"/>
          </p:cNvPicPr>
          <p:nvPr/>
        </p:nvPicPr>
        <p:blipFill>
          <a:blip r:embed="rId3"/>
          <a:stretch>
            <a:fillRect/>
          </a:stretch>
        </p:blipFill>
        <p:spPr>
          <a:xfrm>
            <a:off x="182881" y="0"/>
            <a:ext cx="11170919" cy="2825132"/>
          </a:xfrm>
          <a:prstGeom prst="rect">
            <a:avLst/>
          </a:prstGeom>
        </p:spPr>
      </p:pic>
    </p:spTree>
    <p:extLst>
      <p:ext uri="{BB962C8B-B14F-4D97-AF65-F5344CB8AC3E}">
        <p14:creationId xmlns:p14="http://schemas.microsoft.com/office/powerpoint/2010/main" val="42125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8F4B-2A65-BCA4-79D1-5EA83B152F9D}"/>
              </a:ext>
            </a:extLst>
          </p:cNvPr>
          <p:cNvSpPr>
            <a:spLocks noGrp="1"/>
          </p:cNvSpPr>
          <p:nvPr>
            <p:ph type="title"/>
          </p:nvPr>
        </p:nvSpPr>
        <p:spPr/>
        <p:txBody>
          <a:bodyPr/>
          <a:lstStyle/>
          <a:p>
            <a:r>
              <a:rPr lang="en-US" sz="4400" b="0" i="0" dirty="0">
                <a:effectLst/>
                <a:latin typeface="Inter"/>
              </a:rPr>
              <a:t>LSTM-Long Short-Term Memory</a:t>
            </a:r>
            <a:br>
              <a:rPr lang="en-US" sz="4400" dirty="0">
                <a:latin typeface="Inter"/>
              </a:rPr>
            </a:br>
            <a:endParaRPr lang="en-US" dirty="0"/>
          </a:p>
        </p:txBody>
      </p:sp>
      <p:pic>
        <p:nvPicPr>
          <p:cNvPr id="5" name="Content Placeholder 4" descr="A graph with red and blue lines&#10;&#10;Description automatically generated">
            <a:extLst>
              <a:ext uri="{FF2B5EF4-FFF2-40B4-BE49-F238E27FC236}">
                <a16:creationId xmlns:a16="http://schemas.microsoft.com/office/drawing/2014/main" id="{C3323F34-29CC-179D-68BD-6912562F990F}"/>
              </a:ext>
            </a:extLst>
          </p:cNvPr>
          <p:cNvPicPr>
            <a:picLocks noGrp="1" noChangeAspect="1"/>
          </p:cNvPicPr>
          <p:nvPr>
            <p:ph idx="1"/>
          </p:nvPr>
        </p:nvPicPr>
        <p:blipFill>
          <a:blip r:embed="rId2"/>
          <a:stretch>
            <a:fillRect/>
          </a:stretch>
        </p:blipFill>
        <p:spPr>
          <a:xfrm>
            <a:off x="0" y="990599"/>
            <a:ext cx="11893714" cy="3135313"/>
          </a:xfrm>
        </p:spPr>
      </p:pic>
      <p:pic>
        <p:nvPicPr>
          <p:cNvPr id="7" name="Picture 6" descr="A graph with red and blue lines&#10;&#10;Description automatically generated">
            <a:extLst>
              <a:ext uri="{FF2B5EF4-FFF2-40B4-BE49-F238E27FC236}">
                <a16:creationId xmlns:a16="http://schemas.microsoft.com/office/drawing/2014/main" id="{5AE95664-6EC0-5A03-B1AD-17E5D6FC0710}"/>
              </a:ext>
            </a:extLst>
          </p:cNvPr>
          <p:cNvPicPr>
            <a:picLocks noChangeAspect="1"/>
          </p:cNvPicPr>
          <p:nvPr/>
        </p:nvPicPr>
        <p:blipFill>
          <a:blip r:embed="rId3"/>
          <a:stretch>
            <a:fillRect/>
          </a:stretch>
        </p:blipFill>
        <p:spPr>
          <a:xfrm>
            <a:off x="0" y="4111625"/>
            <a:ext cx="12192000" cy="3749040"/>
          </a:xfrm>
          <a:prstGeom prst="rect">
            <a:avLst/>
          </a:prstGeom>
        </p:spPr>
      </p:pic>
    </p:spTree>
    <p:extLst>
      <p:ext uri="{BB962C8B-B14F-4D97-AF65-F5344CB8AC3E}">
        <p14:creationId xmlns:p14="http://schemas.microsoft.com/office/powerpoint/2010/main" val="146560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6BA5-064B-4BAB-09F0-76BE36FB6089}"/>
              </a:ext>
            </a:extLst>
          </p:cNvPr>
          <p:cNvSpPr>
            <a:spLocks noGrp="1"/>
          </p:cNvSpPr>
          <p:nvPr>
            <p:ph type="title"/>
          </p:nvPr>
        </p:nvSpPr>
        <p:spPr/>
        <p:txBody>
          <a:bodyPr/>
          <a:lstStyle/>
          <a:p>
            <a:r>
              <a:rPr lang="en-US" dirty="0"/>
              <a:t>SVM- Support Vector Machines</a:t>
            </a:r>
          </a:p>
        </p:txBody>
      </p:sp>
      <p:pic>
        <p:nvPicPr>
          <p:cNvPr id="5" name="Content Placeholder 4" descr="A graph showing the price of a stock market&#10;&#10;Description automatically generated">
            <a:extLst>
              <a:ext uri="{FF2B5EF4-FFF2-40B4-BE49-F238E27FC236}">
                <a16:creationId xmlns:a16="http://schemas.microsoft.com/office/drawing/2014/main" id="{168EF224-D89A-F880-430E-917E6DDD580E}"/>
              </a:ext>
            </a:extLst>
          </p:cNvPr>
          <p:cNvPicPr>
            <a:picLocks noGrp="1" noChangeAspect="1"/>
          </p:cNvPicPr>
          <p:nvPr>
            <p:ph idx="1"/>
          </p:nvPr>
        </p:nvPicPr>
        <p:blipFill>
          <a:blip r:embed="rId3"/>
          <a:stretch>
            <a:fillRect/>
          </a:stretch>
        </p:blipFill>
        <p:spPr>
          <a:xfrm>
            <a:off x="0" y="2679065"/>
            <a:ext cx="6307330" cy="4351338"/>
          </a:xfrm>
        </p:spPr>
      </p:pic>
      <p:pic>
        <p:nvPicPr>
          <p:cNvPr id="7" name="Picture 6" descr="A graph with red and blue lines&#10;&#10;Description automatically generated">
            <a:extLst>
              <a:ext uri="{FF2B5EF4-FFF2-40B4-BE49-F238E27FC236}">
                <a16:creationId xmlns:a16="http://schemas.microsoft.com/office/drawing/2014/main" id="{4075B3C2-8A48-F5B2-B9AB-9B3E7F6327D7}"/>
              </a:ext>
            </a:extLst>
          </p:cNvPr>
          <p:cNvPicPr>
            <a:picLocks noChangeAspect="1"/>
          </p:cNvPicPr>
          <p:nvPr/>
        </p:nvPicPr>
        <p:blipFill>
          <a:blip r:embed="rId4"/>
          <a:stretch>
            <a:fillRect/>
          </a:stretch>
        </p:blipFill>
        <p:spPr>
          <a:xfrm>
            <a:off x="6307330" y="2848928"/>
            <a:ext cx="5407660" cy="4292995"/>
          </a:xfrm>
          <a:prstGeom prst="rect">
            <a:avLst/>
          </a:prstGeom>
        </p:spPr>
      </p:pic>
      <p:sp>
        <p:nvSpPr>
          <p:cNvPr id="10" name="TextBox 9">
            <a:extLst>
              <a:ext uri="{FF2B5EF4-FFF2-40B4-BE49-F238E27FC236}">
                <a16:creationId xmlns:a16="http://schemas.microsoft.com/office/drawing/2014/main" id="{082B3BF0-28B0-1F0C-AC1D-8317768A61B1}"/>
              </a:ext>
            </a:extLst>
          </p:cNvPr>
          <p:cNvSpPr txBox="1"/>
          <p:nvPr/>
        </p:nvSpPr>
        <p:spPr>
          <a:xfrm>
            <a:off x="533400" y="1299289"/>
            <a:ext cx="11125200"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Originally designed for classification, but can be used in regression (SVR). It works well with non-linear relationships and can model complex relationships between the dependent variable and independent variables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407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6FBE-F1E4-0395-5C4D-EA3A99E6FCA3}"/>
              </a:ext>
            </a:extLst>
          </p:cNvPr>
          <p:cNvSpPr>
            <a:spLocks noGrp="1"/>
          </p:cNvSpPr>
          <p:nvPr>
            <p:ph type="title"/>
          </p:nvPr>
        </p:nvSpPr>
        <p:spPr/>
        <p:txBody>
          <a:bodyPr>
            <a:normAutofit fontScale="90000"/>
          </a:bodyPr>
          <a:lstStyle/>
          <a:p>
            <a:r>
              <a:rPr lang="en-US" sz="4400" b="0" i="0" dirty="0">
                <a:effectLst/>
                <a:latin typeface="Inter"/>
              </a:rPr>
              <a:t>Principal Component Analysis (PCA)</a:t>
            </a:r>
            <a:br>
              <a:rPr lang="en-US" sz="4400" b="0" i="0" dirty="0">
                <a:effectLst/>
                <a:latin typeface="Inter"/>
              </a:rPr>
            </a:br>
            <a:br>
              <a:rPr lang="en-US" sz="4400" b="0" i="0" dirty="0">
                <a:effectLst/>
                <a:latin typeface="Inter"/>
              </a:rPr>
            </a:br>
            <a:endParaRPr lang="en-US" dirty="0"/>
          </a:p>
        </p:txBody>
      </p:sp>
      <p:pic>
        <p:nvPicPr>
          <p:cNvPr id="5" name="Content Placeholder 4" descr="A graph with blue dots&#10;&#10;Description automatically generated">
            <a:extLst>
              <a:ext uri="{FF2B5EF4-FFF2-40B4-BE49-F238E27FC236}">
                <a16:creationId xmlns:a16="http://schemas.microsoft.com/office/drawing/2014/main" id="{1499DE90-A492-71E4-C840-F22CD4A960D6}"/>
              </a:ext>
            </a:extLst>
          </p:cNvPr>
          <p:cNvPicPr>
            <a:picLocks noGrp="1" noChangeAspect="1"/>
          </p:cNvPicPr>
          <p:nvPr>
            <p:ph idx="1"/>
          </p:nvPr>
        </p:nvPicPr>
        <p:blipFill>
          <a:blip r:embed="rId2"/>
          <a:stretch>
            <a:fillRect/>
          </a:stretch>
        </p:blipFill>
        <p:spPr>
          <a:xfrm>
            <a:off x="4933158" y="1930717"/>
            <a:ext cx="6836724" cy="4927283"/>
          </a:xfrm>
        </p:spPr>
      </p:pic>
      <p:sp>
        <p:nvSpPr>
          <p:cNvPr id="6" name="TextBox 5">
            <a:extLst>
              <a:ext uri="{FF2B5EF4-FFF2-40B4-BE49-F238E27FC236}">
                <a16:creationId xmlns:a16="http://schemas.microsoft.com/office/drawing/2014/main" id="{C0B5E80E-1BE5-9531-867E-8BD3B9178ED0}"/>
              </a:ext>
            </a:extLst>
          </p:cNvPr>
          <p:cNvSpPr txBox="1"/>
          <p:nvPr/>
        </p:nvSpPr>
        <p:spPr>
          <a:xfrm>
            <a:off x="213360" y="1325880"/>
            <a:ext cx="4373880" cy="3046988"/>
          </a:xfrm>
          <a:prstGeom prst="rect">
            <a:avLst/>
          </a:prstGeom>
          <a:noFill/>
        </p:spPr>
        <p:txBody>
          <a:bodyPr wrap="square" rtlCol="0">
            <a:spAutoFit/>
          </a:bodyPr>
          <a:lstStyle/>
          <a:p>
            <a:r>
              <a:rPr lang="en-US" sz="2400" dirty="0">
                <a:solidFill>
                  <a:srgbClr val="0D0D0D"/>
                </a:solidFill>
                <a:latin typeface="Times New Roman" panose="02020603050405020304" pitchFamily="18" charset="0"/>
                <a:cs typeface="Times New Roman" panose="02020603050405020304" pitchFamily="18" charset="0"/>
              </a:rPr>
              <a:t>D</a:t>
            </a:r>
            <a:r>
              <a:rPr lang="en-US" sz="2400" b="0" i="0" dirty="0">
                <a:solidFill>
                  <a:srgbClr val="0D0D0D"/>
                </a:solidFill>
                <a:effectLst/>
                <a:latin typeface="Times New Roman" panose="02020603050405020304" pitchFamily="18" charset="0"/>
                <a:cs typeface="Times New Roman" panose="02020603050405020304" pitchFamily="18" charset="0"/>
              </a:rPr>
              <a:t>imensionality reduction technique. It’s useful for simplifying the dataset, reducing noise, and identifying the most important variables that explain variability in your data, which can improve the performance of other models.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80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9A3C-81D1-0DD7-7F2D-6854CF6A3590}"/>
              </a:ext>
            </a:extLst>
          </p:cNvPr>
          <p:cNvSpPr>
            <a:spLocks noGrp="1"/>
          </p:cNvSpPr>
          <p:nvPr>
            <p:ph type="title"/>
          </p:nvPr>
        </p:nvSpPr>
        <p:spPr>
          <a:xfrm>
            <a:off x="838200" y="365124"/>
            <a:ext cx="10515600" cy="955676"/>
          </a:xfrm>
        </p:spPr>
        <p:txBody>
          <a:bodyPr>
            <a:normAutofit fontScale="90000"/>
          </a:bodyPr>
          <a:lstStyle/>
          <a:p>
            <a:r>
              <a:rPr lang="en-US" b="1" i="0" dirty="0">
                <a:solidFill>
                  <a:srgbClr val="0D0D0D"/>
                </a:solidFill>
                <a:effectLst/>
                <a:latin typeface="Times New Roman" panose="02020603050405020304" pitchFamily="18" charset="0"/>
                <a:cs typeface="Times New Roman" panose="02020603050405020304" pitchFamily="18" charset="0"/>
              </a:rPr>
              <a:t>Analysis Summary:</a:t>
            </a:r>
            <a:br>
              <a:rPr lang="en-US" b="1" i="0" dirty="0">
                <a:solidFill>
                  <a:srgbClr val="0D0D0D"/>
                </a:solidFill>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9B91368-5E53-9D2C-AC0E-67F832867EF5}"/>
              </a:ext>
            </a:extLst>
          </p:cNvPr>
          <p:cNvSpPr>
            <a:spLocks noGrp="1"/>
          </p:cNvSpPr>
          <p:nvPr>
            <p:ph idx="1"/>
          </p:nvPr>
        </p:nvSpPr>
        <p:spPr>
          <a:xfrm>
            <a:off x="838200" y="1079500"/>
            <a:ext cx="10515600" cy="5097463"/>
          </a:xfrm>
        </p:spPr>
        <p:txBody>
          <a:bodyPr>
            <a:normAutofit fontScale="92500" lnSpcReduction="10000"/>
          </a:bodyPr>
          <a:lstStyle/>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Correlation</a:t>
            </a:r>
            <a:r>
              <a:rPr lang="en-US" b="0" i="0" dirty="0">
                <a:solidFill>
                  <a:srgbClr val="0D0D0D"/>
                </a:solidFill>
                <a:effectLst/>
                <a:latin typeface="Times New Roman" panose="02020603050405020304" pitchFamily="18" charset="0"/>
                <a:cs typeface="Times New Roman" panose="02020603050405020304" pitchFamily="18" charset="0"/>
              </a:rPr>
              <a:t>: Microsoft shows a higher correlation with the S&amp;P 500, indicating movements more aligned with the overall market, which could provide predictability in market trends.</a:t>
            </a:r>
          </a:p>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Beta</a:t>
            </a:r>
            <a:r>
              <a:rPr lang="en-US" b="0" i="0" dirty="0">
                <a:solidFill>
                  <a:srgbClr val="0D0D0D"/>
                </a:solidFill>
                <a:effectLst/>
                <a:latin typeface="Times New Roman" panose="02020603050405020304" pitchFamily="18" charset="0"/>
                <a:cs typeface="Times New Roman" panose="02020603050405020304" pitchFamily="18" charset="0"/>
              </a:rPr>
              <a:t>: Microsoft's higher Beta suggests it is more volatile, offering potentially higher risks and returns.</a:t>
            </a:r>
          </a:p>
          <a:p>
            <a:pPr algn="l">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Sharpe Ratio</a:t>
            </a:r>
            <a:r>
              <a:rPr lang="en-US" b="0" i="0" dirty="0">
                <a:solidFill>
                  <a:srgbClr val="0D0D0D"/>
                </a:solidFill>
                <a:effectLst/>
                <a:latin typeface="Times New Roman" panose="02020603050405020304" pitchFamily="18" charset="0"/>
                <a:cs typeface="Times New Roman" panose="02020603050405020304" pitchFamily="18" charset="0"/>
              </a:rPr>
              <a:t>: J.P. Morgan boasts a higher Sharpe Ratio, indicating superior risk-adjusted returns compared to Microsoft.</a:t>
            </a:r>
          </a:p>
          <a:p>
            <a:pPr algn="l"/>
            <a:endParaRPr lang="en-US" b="1" i="0" dirty="0">
              <a:solidFill>
                <a:srgbClr val="0D0D0D"/>
              </a:solidFill>
              <a:effectLst/>
              <a:latin typeface="Times New Roman" panose="02020603050405020304" pitchFamily="18" charset="0"/>
              <a:cs typeface="Times New Roman" panose="02020603050405020304" pitchFamily="18" charset="0"/>
            </a:endParaRPr>
          </a:p>
          <a:p>
            <a:pPr algn="l"/>
            <a:endParaRPr lang="en-US" b="1" dirty="0">
              <a:solidFill>
                <a:srgbClr val="0D0D0D"/>
              </a:solidFill>
              <a:latin typeface="Times New Roman" panose="02020603050405020304" pitchFamily="18" charset="0"/>
              <a:cs typeface="Times New Roman" panose="02020603050405020304" pitchFamily="18" charset="0"/>
            </a:endParaRPr>
          </a:p>
          <a:p>
            <a:pPr algn="l"/>
            <a:r>
              <a:rPr lang="en-US" sz="3000" b="1" i="0" dirty="0">
                <a:solidFill>
                  <a:srgbClr val="0D0D0D"/>
                </a:solidFill>
                <a:effectLst/>
                <a:latin typeface="Times New Roman" panose="02020603050405020304" pitchFamily="18" charset="0"/>
                <a:cs typeface="Times New Roman" panose="02020603050405020304" pitchFamily="18" charset="0"/>
              </a:rPr>
              <a:t>Conclusion:</a:t>
            </a:r>
          </a:p>
          <a:p>
            <a:pPr marL="0" indent="0" algn="l">
              <a:buNone/>
            </a:pPr>
            <a:r>
              <a:rPr lang="en-US" b="0" i="0" dirty="0">
                <a:solidFill>
                  <a:srgbClr val="0D0D0D"/>
                </a:solidFill>
                <a:effectLst/>
                <a:latin typeface="Times New Roman" panose="02020603050405020304" pitchFamily="18" charset="0"/>
                <a:cs typeface="Times New Roman" panose="02020603050405020304" pitchFamily="18" charset="0"/>
              </a:rPr>
              <a:t>J.P. Morgan (JPM) is preferred for better risk-adjusted returns as per the Sharpe Ratio, but Microsoft might appeal to those seeking alignment with broader market movements.</a:t>
            </a:r>
          </a:p>
          <a:p>
            <a:pPr marL="0" indent="0">
              <a:buNone/>
            </a:pPr>
            <a:endParaRPr lang="en-US" dirty="0"/>
          </a:p>
        </p:txBody>
      </p:sp>
    </p:spTree>
    <p:extLst>
      <p:ext uri="{BB962C8B-B14F-4D97-AF65-F5344CB8AC3E}">
        <p14:creationId xmlns:p14="http://schemas.microsoft.com/office/powerpoint/2010/main" val="76185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88B2-571D-08A1-4F80-34454E8967FC}"/>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E2563E9E-089C-413A-4370-43909313036C}"/>
              </a:ext>
            </a:extLst>
          </p:cNvPr>
          <p:cNvSpPr>
            <a:spLocks noGrp="1"/>
          </p:cNvSpPr>
          <p:nvPr>
            <p:ph idx="1"/>
          </p:nvPr>
        </p:nvSpPr>
        <p:spPr>
          <a:xfrm>
            <a:off x="838200" y="1554480"/>
            <a:ext cx="10515600" cy="4622483"/>
          </a:xfrm>
        </p:spPr>
        <p:txBody>
          <a:bodyPr/>
          <a:lstStyle/>
          <a:p>
            <a:pPr marL="0" indent="0" algn="l">
              <a:buNone/>
            </a:pPr>
            <a:r>
              <a:rPr lang="en-US" b="0" i="0" dirty="0">
                <a:solidFill>
                  <a:srgbClr val="0D0D0D"/>
                </a:solidFill>
                <a:effectLst/>
                <a:latin typeface="Söhne"/>
              </a:rPr>
              <a:t>In financial data science and the stock market, these models can help:</a:t>
            </a:r>
          </a:p>
          <a:p>
            <a:pPr algn="l">
              <a:buFont typeface="Arial" panose="020B0604020202020204" pitchFamily="34" charset="0"/>
              <a:buChar char="•"/>
            </a:pPr>
            <a:r>
              <a:rPr lang="en-US" b="0" i="0" dirty="0">
                <a:solidFill>
                  <a:srgbClr val="0D0D0D"/>
                </a:solidFill>
                <a:effectLst/>
                <a:latin typeface="Söhne"/>
              </a:rPr>
              <a:t>Forecast future stock prices or movements.</a:t>
            </a:r>
          </a:p>
          <a:p>
            <a:pPr algn="l">
              <a:buFont typeface="Arial" panose="020B0604020202020204" pitchFamily="34" charset="0"/>
              <a:buChar char="•"/>
            </a:pPr>
            <a:r>
              <a:rPr lang="en-US" b="0" i="0" dirty="0">
                <a:solidFill>
                  <a:srgbClr val="0D0D0D"/>
                </a:solidFill>
                <a:effectLst/>
                <a:latin typeface="Söhne"/>
              </a:rPr>
              <a:t>Understand factors influencing price changes.</a:t>
            </a:r>
          </a:p>
          <a:p>
            <a:pPr algn="l">
              <a:buFont typeface="Arial" panose="020B0604020202020204" pitchFamily="34" charset="0"/>
              <a:buChar char="•"/>
            </a:pPr>
            <a:r>
              <a:rPr lang="en-US" b="0" i="0" dirty="0">
                <a:solidFill>
                  <a:srgbClr val="0D0D0D"/>
                </a:solidFill>
                <a:effectLst/>
                <a:latin typeface="Söhne"/>
              </a:rPr>
              <a:t>Estimate the risk or volatility.</a:t>
            </a:r>
          </a:p>
          <a:p>
            <a:pPr algn="l">
              <a:buFont typeface="Arial" panose="020B0604020202020204" pitchFamily="34" charset="0"/>
              <a:buChar char="•"/>
            </a:pPr>
            <a:r>
              <a:rPr lang="en-US" b="0" i="0" dirty="0">
                <a:solidFill>
                  <a:srgbClr val="0D0D0D"/>
                </a:solidFill>
                <a:effectLst/>
                <a:latin typeface="Söhne"/>
              </a:rPr>
              <a:t>Optimize investment portfolios.</a:t>
            </a:r>
          </a:p>
          <a:p>
            <a:pPr algn="l">
              <a:buFont typeface="Arial" panose="020B0604020202020204" pitchFamily="34" charset="0"/>
              <a:buChar char="•"/>
            </a:pPr>
            <a:r>
              <a:rPr lang="en-US" b="0" i="0" dirty="0">
                <a:solidFill>
                  <a:srgbClr val="0D0D0D"/>
                </a:solidFill>
                <a:effectLst/>
                <a:latin typeface="Söhne"/>
              </a:rPr>
              <a:t>Detect and capitalize on market inefficiencies.</a:t>
            </a:r>
          </a:p>
          <a:p>
            <a:pPr algn="l">
              <a:buFont typeface="Arial" panose="020B0604020202020204" pitchFamily="34" charset="0"/>
              <a:buChar char="•"/>
            </a:pPr>
            <a:r>
              <a:rPr lang="en-US" b="0" i="0" dirty="0">
                <a:solidFill>
                  <a:srgbClr val="0D0D0D"/>
                </a:solidFill>
                <a:effectLst/>
                <a:latin typeface="Söhne"/>
              </a:rPr>
              <a:t>Conduct algorithmic trading.</a:t>
            </a:r>
          </a:p>
          <a:p>
            <a:endParaRPr lang="en-US" dirty="0"/>
          </a:p>
        </p:txBody>
      </p:sp>
    </p:spTree>
    <p:extLst>
      <p:ext uri="{BB962C8B-B14F-4D97-AF65-F5344CB8AC3E}">
        <p14:creationId xmlns:p14="http://schemas.microsoft.com/office/powerpoint/2010/main" val="114101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A034-B7EF-36FE-C9DD-72BDE06F4174}"/>
              </a:ext>
            </a:extLst>
          </p:cNvPr>
          <p:cNvSpPr>
            <a:spLocks noGrp="1"/>
          </p:cNvSpPr>
          <p:nvPr>
            <p:ph type="title"/>
          </p:nvPr>
        </p:nvSpPr>
        <p:spPr/>
        <p:txBody>
          <a:bodyPr/>
          <a:lstStyle/>
          <a:p>
            <a:r>
              <a:rPr lang="en-US" dirty="0"/>
              <a:t>W and H?????</a:t>
            </a:r>
          </a:p>
        </p:txBody>
      </p:sp>
      <p:pic>
        <p:nvPicPr>
          <p:cNvPr id="5" name="Content Placeholder 4" descr="A graph on a white background&#10;&#10;Description automatically generated">
            <a:extLst>
              <a:ext uri="{FF2B5EF4-FFF2-40B4-BE49-F238E27FC236}">
                <a16:creationId xmlns:a16="http://schemas.microsoft.com/office/drawing/2014/main" id="{0AF6844D-55B3-F244-DC1F-F8E24FD1604D}"/>
              </a:ext>
            </a:extLst>
          </p:cNvPr>
          <p:cNvPicPr>
            <a:picLocks noGrp="1" noChangeAspect="1"/>
          </p:cNvPicPr>
          <p:nvPr>
            <p:ph idx="1"/>
          </p:nvPr>
        </p:nvPicPr>
        <p:blipFill>
          <a:blip r:embed="rId2"/>
          <a:stretch>
            <a:fillRect/>
          </a:stretch>
        </p:blipFill>
        <p:spPr>
          <a:xfrm>
            <a:off x="838200" y="2098974"/>
            <a:ext cx="10515600" cy="3804639"/>
          </a:xfrm>
        </p:spPr>
      </p:pic>
      <p:pic>
        <p:nvPicPr>
          <p:cNvPr id="7" name="Picture 6" descr="A graph of a company's average sales&#10;&#10;Description automatically generated with medium confidence">
            <a:extLst>
              <a:ext uri="{FF2B5EF4-FFF2-40B4-BE49-F238E27FC236}">
                <a16:creationId xmlns:a16="http://schemas.microsoft.com/office/drawing/2014/main" id="{19943551-E2B6-9C56-2527-F9F45AA82A68}"/>
              </a:ext>
            </a:extLst>
          </p:cNvPr>
          <p:cNvPicPr>
            <a:picLocks noChangeAspect="1"/>
          </p:cNvPicPr>
          <p:nvPr/>
        </p:nvPicPr>
        <p:blipFill>
          <a:blip r:embed="rId3"/>
          <a:stretch>
            <a:fillRect/>
          </a:stretch>
        </p:blipFill>
        <p:spPr>
          <a:xfrm>
            <a:off x="7574280" y="121920"/>
            <a:ext cx="2788920" cy="2124891"/>
          </a:xfrm>
          <a:prstGeom prst="rect">
            <a:avLst/>
          </a:prstGeom>
        </p:spPr>
      </p:pic>
    </p:spTree>
    <p:extLst>
      <p:ext uri="{BB962C8B-B14F-4D97-AF65-F5344CB8AC3E}">
        <p14:creationId xmlns:p14="http://schemas.microsoft.com/office/powerpoint/2010/main" val="1317666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1C7A-555A-5B68-9342-24FE06E78297}"/>
              </a:ext>
            </a:extLst>
          </p:cNvPr>
          <p:cNvSpPr>
            <a:spLocks noGrp="1"/>
          </p:cNvSpPr>
          <p:nvPr>
            <p:ph type="title"/>
          </p:nvPr>
        </p:nvSpPr>
        <p:spPr>
          <a:xfrm>
            <a:off x="2187363" y="1671568"/>
            <a:ext cx="5801917" cy="3586231"/>
          </a:xfrm>
        </p:spPr>
        <p:txBody>
          <a:bodyPr anchor="b">
            <a:normAutofit/>
          </a:bodyPr>
          <a:lstStyle/>
          <a:p>
            <a:br>
              <a:rPr lang="en-US" sz="4000" dirty="0"/>
            </a:br>
            <a:endParaRPr lang="en-US" sz="4000" dirty="0"/>
          </a:p>
        </p:txBody>
      </p:sp>
      <p:sp>
        <p:nvSpPr>
          <p:cNvPr id="3" name="Content Placeholder 2">
            <a:extLst>
              <a:ext uri="{FF2B5EF4-FFF2-40B4-BE49-F238E27FC236}">
                <a16:creationId xmlns:a16="http://schemas.microsoft.com/office/drawing/2014/main" id="{E31C4642-20EC-D563-30DD-D26C5D05A290}"/>
              </a:ext>
            </a:extLst>
          </p:cNvPr>
          <p:cNvSpPr>
            <a:spLocks noGrp="1"/>
          </p:cNvSpPr>
          <p:nvPr>
            <p:ph idx="1"/>
          </p:nvPr>
        </p:nvSpPr>
        <p:spPr>
          <a:xfrm>
            <a:off x="2187364" y="2013858"/>
            <a:ext cx="5801917" cy="4115232"/>
          </a:xfrm>
        </p:spPr>
        <p:txBody>
          <a:bodyPr>
            <a:normAutofit/>
          </a:bodyPr>
          <a:lstStyle/>
          <a:p>
            <a:pPr marL="0" indent="0">
              <a:buNone/>
            </a:pPr>
            <a:r>
              <a:rPr lang="en-US" sz="7200" dirty="0">
                <a:latin typeface="Times New Roman" panose="02020603050405020304" pitchFamily="18" charset="0"/>
                <a:cs typeface="Times New Roman" panose="02020603050405020304" pitchFamily="18" charset="0"/>
              </a:rPr>
              <a:t>Thank You</a:t>
            </a:r>
          </a:p>
        </p:txBody>
      </p:sp>
      <p:pic>
        <p:nvPicPr>
          <p:cNvPr id="7" name="Graphic 6" descr="Handshake">
            <a:extLst>
              <a:ext uri="{FF2B5EF4-FFF2-40B4-BE49-F238E27FC236}">
                <a16:creationId xmlns:a16="http://schemas.microsoft.com/office/drawing/2014/main" id="{BD9F6E0D-042D-BF69-2148-998876B3D2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3254" y="1600201"/>
            <a:ext cx="2692052" cy="2070462"/>
          </a:xfrm>
          <a:prstGeom prst="rect">
            <a:avLst/>
          </a:prstGeom>
        </p:spPr>
      </p:pic>
    </p:spTree>
    <p:extLst>
      <p:ext uri="{BB962C8B-B14F-4D97-AF65-F5344CB8AC3E}">
        <p14:creationId xmlns:p14="http://schemas.microsoft.com/office/powerpoint/2010/main" val="223061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E5E6-B12F-E096-8460-DF05C6AA0B0F}"/>
              </a:ext>
            </a:extLst>
          </p:cNvPr>
          <p:cNvSpPr>
            <a:spLocks noGrp="1"/>
          </p:cNvSpPr>
          <p:nvPr>
            <p:ph type="title"/>
          </p:nvPr>
        </p:nvSpPr>
        <p:spPr>
          <a:xfrm>
            <a:off x="838200" y="556995"/>
            <a:ext cx="10515600" cy="1133693"/>
          </a:xfrm>
        </p:spPr>
        <p:txBody>
          <a:bodyPr>
            <a:normAutofit/>
          </a:bodyPr>
          <a:lstStyle/>
          <a:p>
            <a:r>
              <a:rPr lang="en-US" sz="5200"/>
              <a:t>Introduction:</a:t>
            </a:r>
          </a:p>
        </p:txBody>
      </p:sp>
      <p:graphicFrame>
        <p:nvGraphicFramePr>
          <p:cNvPr id="17" name="Content Placeholder 2">
            <a:extLst>
              <a:ext uri="{FF2B5EF4-FFF2-40B4-BE49-F238E27FC236}">
                <a16:creationId xmlns:a16="http://schemas.microsoft.com/office/drawing/2014/main" id="{AEA7CC01-0EF3-D82C-662E-7C54A5A84C06}"/>
              </a:ext>
            </a:extLst>
          </p:cNvPr>
          <p:cNvGraphicFramePr>
            <a:graphicFrameLocks noGrp="1"/>
          </p:cNvGraphicFramePr>
          <p:nvPr>
            <p:ph idx="1"/>
            <p:extLst>
              <p:ext uri="{D42A27DB-BD31-4B8C-83A1-F6EECF244321}">
                <p14:modId xmlns:p14="http://schemas.microsoft.com/office/powerpoint/2010/main" val="2767198800"/>
              </p:ext>
            </p:extLst>
          </p:nvPr>
        </p:nvGraphicFramePr>
        <p:xfrm>
          <a:off x="838200"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1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F2DD-E8C5-F667-5ACD-FB340BB26F8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E57297D5-9A3F-2A46-0E6C-5693A7FC760C}"/>
              </a:ext>
            </a:extLst>
          </p:cNvPr>
          <p:cNvSpPr>
            <a:spLocks noGrp="1"/>
          </p:cNvSpPr>
          <p:nvPr>
            <p:ph idx="1"/>
          </p:nvPr>
        </p:nvSpPr>
        <p:spPr>
          <a:xfrm>
            <a:off x="838200" y="1690688"/>
            <a:ext cx="10515600" cy="4486275"/>
          </a:xfrm>
        </p:spPr>
        <p:txBody>
          <a:bodyPr>
            <a:normAutofit/>
          </a:bodyPr>
          <a:lstStyle/>
          <a:p>
            <a:pPr marL="0" indent="0">
              <a:buNone/>
            </a:pPr>
            <a:r>
              <a:rPr lang="en-US" dirty="0"/>
              <a:t>Dataset source :  </a:t>
            </a:r>
            <a:r>
              <a:rPr lang="en-US" sz="2800" dirty="0"/>
              <a:t>Yahoo Finance (</a:t>
            </a:r>
            <a:r>
              <a:rPr lang="en-US" sz="2800" b="1" i="0" dirty="0">
                <a:solidFill>
                  <a:srgbClr val="232A31"/>
                </a:solidFill>
                <a:effectLst/>
                <a:latin typeface="Yahoo Sans Finance"/>
              </a:rPr>
              <a:t>S&amp;P 500 (^GSPC)),MICROSOFT(MSFT) AND JP MORGAN (JPM)</a:t>
            </a:r>
            <a:r>
              <a:rPr lang="en-US" sz="2800" i="0" dirty="0">
                <a:solidFill>
                  <a:srgbClr val="232A31"/>
                </a:solidFill>
                <a:effectLst/>
                <a:latin typeface="Yahoo Sans Finance"/>
              </a:rPr>
              <a:t> historical Data For Past 10 years</a:t>
            </a:r>
          </a:p>
          <a:p>
            <a:pPr marL="0" indent="0">
              <a:buNone/>
            </a:pPr>
            <a:r>
              <a:rPr lang="en-US" sz="2400" dirty="0"/>
              <a:t>Link: </a:t>
            </a:r>
            <a:r>
              <a:rPr lang="en-US" sz="2400" dirty="0">
                <a:hlinkClick r:id="rId2"/>
              </a:rPr>
              <a:t>https://finance.yahoo.com/quote/%5EGSPC/history?period1=1550188800&amp;period2=1707955200&amp;interval=1d&amp;filter=history&amp;frequency=1d&amp;includeAdjustedClose=true</a:t>
            </a:r>
            <a:endParaRPr lang="en-US" sz="2400" dirty="0"/>
          </a:p>
          <a:p>
            <a:pPr marL="0" lvl="0" indent="0" algn="l" rtl="0">
              <a:spcBef>
                <a:spcPts val="1200"/>
              </a:spcBef>
              <a:spcAft>
                <a:spcPts val="0"/>
              </a:spcAft>
              <a:buNone/>
            </a:pPr>
            <a:r>
              <a:rPr lang="en-US" sz="2400" dirty="0"/>
              <a:t>Size : 25 - 65 MB</a:t>
            </a:r>
          </a:p>
          <a:p>
            <a:pPr marL="0" lvl="0" indent="0" algn="l" rtl="0">
              <a:spcBef>
                <a:spcPts val="1200"/>
              </a:spcBef>
              <a:spcAft>
                <a:spcPts val="0"/>
              </a:spcAft>
              <a:buNone/>
            </a:pPr>
            <a:r>
              <a:rPr lang="en-US" sz="2400" dirty="0"/>
              <a:t>Rows: 2516(All files together)</a:t>
            </a:r>
          </a:p>
          <a:p>
            <a:pPr marL="0" lvl="0" indent="0" algn="l" rtl="0">
              <a:spcBef>
                <a:spcPts val="1200"/>
              </a:spcBef>
              <a:spcAft>
                <a:spcPts val="0"/>
              </a:spcAft>
              <a:buNone/>
            </a:pPr>
            <a:r>
              <a:rPr lang="en-US" sz="2400" dirty="0"/>
              <a:t>Columns:6</a:t>
            </a:r>
          </a:p>
          <a:p>
            <a:pPr marL="0" lvl="0" indent="0" algn="l" rtl="0">
              <a:spcBef>
                <a:spcPts val="1200"/>
              </a:spcBef>
              <a:spcAft>
                <a:spcPts val="0"/>
              </a:spcAft>
              <a:buNone/>
            </a:pPr>
            <a:endParaRPr lang="en-US" sz="1800" dirty="0"/>
          </a:p>
          <a:p>
            <a:pPr marL="0" indent="0">
              <a:buNone/>
            </a:pPr>
            <a:endParaRPr lang="en-US" dirty="0"/>
          </a:p>
        </p:txBody>
      </p:sp>
    </p:spTree>
    <p:extLst>
      <p:ext uri="{BB962C8B-B14F-4D97-AF65-F5344CB8AC3E}">
        <p14:creationId xmlns:p14="http://schemas.microsoft.com/office/powerpoint/2010/main" val="418313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6FD8-1E2B-46D7-987A-7DD9DD6F6330}"/>
              </a:ext>
            </a:extLst>
          </p:cNvPr>
          <p:cNvSpPr>
            <a:spLocks noGrp="1"/>
          </p:cNvSpPr>
          <p:nvPr>
            <p:ph type="title"/>
          </p:nvPr>
        </p:nvSpPr>
        <p:spPr>
          <a:xfrm>
            <a:off x="640080" y="325369"/>
            <a:ext cx="4368602" cy="1956841"/>
          </a:xfrm>
        </p:spPr>
        <p:txBody>
          <a:bodyPr anchor="b">
            <a:normAutofit/>
          </a:bodyPr>
          <a:lstStyle/>
          <a:p>
            <a:r>
              <a:rPr lang="en" sz="5400" dirty="0"/>
              <a:t>Data Preprocessing</a:t>
            </a:r>
            <a:endParaRPr lang="en-US" sz="5400" dirty="0"/>
          </a:p>
        </p:txBody>
      </p:sp>
      <p:sp>
        <p:nvSpPr>
          <p:cNvPr id="3" name="Content Placeholder 2">
            <a:extLst>
              <a:ext uri="{FF2B5EF4-FFF2-40B4-BE49-F238E27FC236}">
                <a16:creationId xmlns:a16="http://schemas.microsoft.com/office/drawing/2014/main" id="{143C26DD-A89B-03A1-5486-B2C55C921EEB}"/>
              </a:ext>
            </a:extLst>
          </p:cNvPr>
          <p:cNvSpPr>
            <a:spLocks noGrp="1"/>
          </p:cNvSpPr>
          <p:nvPr>
            <p:ph idx="1"/>
          </p:nvPr>
        </p:nvSpPr>
        <p:spPr>
          <a:xfrm>
            <a:off x="640080" y="2872899"/>
            <a:ext cx="4243589" cy="3320668"/>
          </a:xfrm>
        </p:spPr>
        <p:txBody>
          <a:bodyPr>
            <a:normAutofit/>
          </a:bodyPr>
          <a:lstStyle/>
          <a:p>
            <a:pPr marL="457200" lvl="0" indent="-342900" rtl="0">
              <a:spcBef>
                <a:spcPts val="0"/>
              </a:spcBef>
              <a:spcAft>
                <a:spcPts val="0"/>
              </a:spcAft>
              <a:buSzPts val="1800"/>
              <a:buChar char="●"/>
            </a:pPr>
            <a:r>
              <a:rPr lang="en-US" sz="2200" dirty="0"/>
              <a:t>Handled missing values using various techniques like replacing by average value of column</a:t>
            </a:r>
          </a:p>
          <a:p>
            <a:pPr marL="457200" lvl="0" indent="-342900" rtl="0">
              <a:spcBef>
                <a:spcPts val="0"/>
              </a:spcBef>
              <a:spcAft>
                <a:spcPts val="0"/>
              </a:spcAft>
              <a:buSzPts val="1800"/>
              <a:buChar char="●"/>
            </a:pPr>
            <a:r>
              <a:rPr lang="en-US" sz="2200" dirty="0"/>
              <a:t>Casting data type</a:t>
            </a:r>
          </a:p>
          <a:p>
            <a:pPr marL="457200" lvl="0" indent="-342900" rtl="0">
              <a:spcBef>
                <a:spcPts val="0"/>
              </a:spcBef>
              <a:spcAft>
                <a:spcPts val="0"/>
              </a:spcAft>
              <a:buSzPts val="1800"/>
              <a:buChar char="●"/>
            </a:pPr>
            <a:r>
              <a:rPr lang="en-US" sz="2200" dirty="0"/>
              <a:t>Created new features with existing features</a:t>
            </a:r>
          </a:p>
          <a:p>
            <a:pPr marL="457200" lvl="0" indent="-342900" rtl="0">
              <a:spcBef>
                <a:spcPts val="0"/>
              </a:spcBef>
              <a:spcAft>
                <a:spcPts val="0"/>
              </a:spcAft>
              <a:buSzPts val="1800"/>
              <a:buChar char="●"/>
            </a:pPr>
            <a:r>
              <a:rPr lang="en-US" sz="2200" dirty="0"/>
              <a:t>Identified and removed outliers using visualization techniques</a:t>
            </a:r>
          </a:p>
          <a:p>
            <a:endParaRPr lang="en-US" sz="2200" dirty="0"/>
          </a:p>
        </p:txBody>
      </p:sp>
      <p:pic>
        <p:nvPicPr>
          <p:cNvPr id="5" name="Picture 4" descr="Graphs on a display with reflection of office">
            <a:extLst>
              <a:ext uri="{FF2B5EF4-FFF2-40B4-BE49-F238E27FC236}">
                <a16:creationId xmlns:a16="http://schemas.microsoft.com/office/drawing/2014/main" id="{28F34308-109C-E9F4-5ED5-9A004C41DFF4}"/>
              </a:ext>
            </a:extLst>
          </p:cNvPr>
          <p:cNvPicPr>
            <a:picLocks noChangeAspect="1"/>
          </p:cNvPicPr>
          <p:nvPr/>
        </p:nvPicPr>
        <p:blipFill rotWithShape="1">
          <a:blip r:embed="rId2"/>
          <a:srcRect l="7108" r="2593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7993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4EA6-2977-E58E-C7E6-21DF08292C17}"/>
              </a:ext>
            </a:extLst>
          </p:cNvPr>
          <p:cNvSpPr>
            <a:spLocks noGrp="1"/>
          </p:cNvSpPr>
          <p:nvPr>
            <p:ph type="title"/>
          </p:nvPr>
        </p:nvSpPr>
        <p:spPr>
          <a:xfrm>
            <a:off x="701040" y="1112520"/>
            <a:ext cx="10652760" cy="743585"/>
          </a:xfrm>
        </p:spPr>
        <p:txBody>
          <a:bodyPr>
            <a:normAutofit/>
          </a:bodyPr>
          <a:lstStyle/>
          <a:p>
            <a:br>
              <a:rPr lang="en-US" sz="2400" dirty="0"/>
            </a:br>
            <a:endParaRPr lang="en-US" sz="2000" dirty="0"/>
          </a:p>
        </p:txBody>
      </p:sp>
      <p:pic>
        <p:nvPicPr>
          <p:cNvPr id="5" name="Content Placeholder 4" descr="A graph of a stock market&#10;&#10;Description automatically generated">
            <a:extLst>
              <a:ext uri="{FF2B5EF4-FFF2-40B4-BE49-F238E27FC236}">
                <a16:creationId xmlns:a16="http://schemas.microsoft.com/office/drawing/2014/main" id="{2B906B9B-7486-A8CC-BB13-CAFDE83BA23B}"/>
              </a:ext>
            </a:extLst>
          </p:cNvPr>
          <p:cNvPicPr>
            <a:picLocks noGrp="1" noChangeAspect="1"/>
          </p:cNvPicPr>
          <p:nvPr>
            <p:ph idx="1"/>
          </p:nvPr>
        </p:nvPicPr>
        <p:blipFill>
          <a:blip r:embed="rId2"/>
          <a:stretch>
            <a:fillRect/>
          </a:stretch>
        </p:blipFill>
        <p:spPr>
          <a:xfrm>
            <a:off x="462926" y="121920"/>
            <a:ext cx="5633074" cy="4559936"/>
          </a:xfrm>
        </p:spPr>
      </p:pic>
      <p:pic>
        <p:nvPicPr>
          <p:cNvPr id="9" name="Picture 8" descr="A graph of a price&#10;&#10;Description automatically generated">
            <a:extLst>
              <a:ext uri="{FF2B5EF4-FFF2-40B4-BE49-F238E27FC236}">
                <a16:creationId xmlns:a16="http://schemas.microsoft.com/office/drawing/2014/main" id="{027AEF6D-191B-2D2A-95B4-77D643634566}"/>
              </a:ext>
            </a:extLst>
          </p:cNvPr>
          <p:cNvPicPr>
            <a:picLocks noChangeAspect="1"/>
          </p:cNvPicPr>
          <p:nvPr/>
        </p:nvPicPr>
        <p:blipFill>
          <a:blip r:embed="rId3"/>
          <a:stretch>
            <a:fillRect/>
          </a:stretch>
        </p:blipFill>
        <p:spPr>
          <a:xfrm>
            <a:off x="6096000" y="1"/>
            <a:ext cx="6095999" cy="4681855"/>
          </a:xfrm>
          <a:prstGeom prst="rect">
            <a:avLst/>
          </a:prstGeom>
        </p:spPr>
      </p:pic>
      <p:sp>
        <p:nvSpPr>
          <p:cNvPr id="10" name="TextBox 9">
            <a:extLst>
              <a:ext uri="{FF2B5EF4-FFF2-40B4-BE49-F238E27FC236}">
                <a16:creationId xmlns:a16="http://schemas.microsoft.com/office/drawing/2014/main" id="{071E081A-16C8-785B-751C-5803A24449F5}"/>
              </a:ext>
            </a:extLst>
          </p:cNvPr>
          <p:cNvSpPr txBox="1"/>
          <p:nvPr/>
        </p:nvSpPr>
        <p:spPr>
          <a:xfrm>
            <a:off x="152400" y="4541520"/>
            <a:ext cx="12161520" cy="286232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Correlation between S&amp;P 500 and Microsoft Close Prices: 0.9836098248252457</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Correlation between S&amp;P 500 and JP MORGAN Close Prices : 0.738979</a:t>
            </a:r>
            <a:br>
              <a:rPr lang="en-US" sz="2400" dirty="0">
                <a:latin typeface="Times New Roman" panose="02020603050405020304" pitchFamily="18" charset="0"/>
                <a:cs typeface="Times New Roman" panose="02020603050405020304" pitchFamily="18" charset="0"/>
              </a:rPr>
            </a:br>
            <a:r>
              <a:rPr lang="en-US" sz="2400" b="1" i="0" dirty="0">
                <a:solidFill>
                  <a:srgbClr val="0D0D0D"/>
                </a:solidFill>
                <a:effectLst/>
                <a:latin typeface="Times New Roman" panose="02020603050405020304" pitchFamily="18" charset="0"/>
                <a:cs typeface="Times New Roman" panose="02020603050405020304" pitchFamily="18" charset="0"/>
              </a:rPr>
              <a:t>Correlation in the context of stocks is a statistical measure that describes the extent to which two stock prices move in relation to each other</a:t>
            </a:r>
            <a:r>
              <a:rPr lang="en-US" sz="2400" b="0" i="0" dirty="0">
                <a:solidFill>
                  <a:srgbClr val="0D0D0D"/>
                </a:solidFill>
                <a:effectLst/>
                <a:latin typeface="Times New Roman" panose="02020603050405020304" pitchFamily="18" charset="0"/>
                <a:cs typeface="Times New Roman" panose="02020603050405020304" pitchFamily="18" charset="0"/>
              </a:rPr>
              <a:t>. </a:t>
            </a:r>
            <a:br>
              <a:rPr lang="en-US" sz="2400" b="0" i="0" dirty="0">
                <a:solidFill>
                  <a:srgbClr val="0D0D0D"/>
                </a:solidFill>
                <a:effectLst/>
                <a:latin typeface="Times New Roman" panose="02020603050405020304" pitchFamily="18" charset="0"/>
                <a:cs typeface="Times New Roman" panose="02020603050405020304" pitchFamily="18" charset="0"/>
              </a:rPr>
            </a:br>
            <a:r>
              <a:rPr lang="en-US" sz="2400" b="0" i="0" dirty="0">
                <a:solidFill>
                  <a:srgbClr val="0D0D0D"/>
                </a:solidFill>
                <a:effectLst/>
                <a:latin typeface="Times New Roman" panose="02020603050405020304" pitchFamily="18" charset="0"/>
                <a:cs typeface="Times New Roman" panose="02020603050405020304" pitchFamily="18" charset="0"/>
              </a:rPr>
              <a:t>It's expressed as a correlation coefficient, ranging from -1 to </a:t>
            </a:r>
            <a:r>
              <a:rPr lang="en-US" sz="2400" dirty="0">
                <a:solidFill>
                  <a:srgbClr val="0D0D0D"/>
                </a:solidFill>
                <a:latin typeface="Times New Roman" panose="02020603050405020304" pitchFamily="18" charset="0"/>
                <a:cs typeface="Times New Roman" panose="02020603050405020304" pitchFamily="18" charset="0"/>
              </a:rPr>
              <a:t>+1(+1 indicates a perfect positive correlation,</a:t>
            </a:r>
            <a:r>
              <a:rPr lang="en-US" sz="2400" b="0" i="0" dirty="0">
                <a:solidFill>
                  <a:srgbClr val="0D0D0D"/>
                </a:solidFill>
                <a:effectLst/>
                <a:latin typeface="Times New Roman" panose="02020603050405020304" pitchFamily="18" charset="0"/>
                <a:cs typeface="Times New Roman" panose="02020603050405020304" pitchFamily="18" charset="0"/>
              </a:rPr>
              <a:t> -1 indicates a perfect negative correlation</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14F4-1099-DE21-1646-CF44BFF3C9AE}"/>
              </a:ext>
            </a:extLst>
          </p:cNvPr>
          <p:cNvSpPr>
            <a:spLocks noGrp="1"/>
          </p:cNvSpPr>
          <p:nvPr>
            <p:ph type="title"/>
          </p:nvPr>
        </p:nvSpPr>
        <p:spPr/>
        <p:txBody>
          <a:bodyPr/>
          <a:lstStyle/>
          <a:p>
            <a:r>
              <a:rPr lang="en-US" dirty="0"/>
              <a:t>BETA CALCULATION:</a:t>
            </a:r>
          </a:p>
        </p:txBody>
      </p:sp>
      <p:sp>
        <p:nvSpPr>
          <p:cNvPr id="3" name="Content Placeholder 2">
            <a:extLst>
              <a:ext uri="{FF2B5EF4-FFF2-40B4-BE49-F238E27FC236}">
                <a16:creationId xmlns:a16="http://schemas.microsoft.com/office/drawing/2014/main" id="{BBC089C2-1467-CBD9-D6DD-F382D19D22FF}"/>
              </a:ext>
            </a:extLst>
          </p:cNvPr>
          <p:cNvSpPr>
            <a:spLocks noGrp="1"/>
          </p:cNvSpPr>
          <p:nvPr>
            <p:ph idx="1"/>
          </p:nvPr>
        </p:nvSpPr>
        <p:spPr>
          <a:xfrm>
            <a:off x="838200" y="1825624"/>
            <a:ext cx="10515600" cy="4788535"/>
          </a:xfrm>
        </p:spPr>
        <p:txBody>
          <a:bodyPr>
            <a:normAutofit lnSpcReduction="10000"/>
          </a:bodyPr>
          <a:lstStyle/>
          <a:p>
            <a:r>
              <a:rPr lang="en-US" b="1" dirty="0">
                <a:solidFill>
                  <a:srgbClr val="0D0D0D"/>
                </a:solidFill>
                <a:latin typeface="Söhne"/>
              </a:rPr>
              <a:t>B</a:t>
            </a:r>
            <a:r>
              <a:rPr lang="en-US" b="1" i="0" dirty="0">
                <a:solidFill>
                  <a:srgbClr val="0D0D0D"/>
                </a:solidFill>
                <a:effectLst/>
                <a:latin typeface="Söhne"/>
              </a:rPr>
              <a:t>eta</a:t>
            </a:r>
            <a:r>
              <a:rPr lang="en-US" b="0" i="0" dirty="0">
                <a:solidFill>
                  <a:srgbClr val="0D0D0D"/>
                </a:solidFill>
                <a:effectLst/>
                <a:latin typeface="Söhne"/>
              </a:rPr>
              <a:t> is a measure of the volatility / a portfolio in comparison to the market as a whole</a:t>
            </a:r>
          </a:p>
          <a:p>
            <a:r>
              <a:rPr lang="en-US" sz="2800" dirty="0"/>
              <a:t>Beta coefficient (MSFT): 1.206482667843786</a:t>
            </a:r>
            <a:br>
              <a:rPr lang="en-US" sz="2800" dirty="0"/>
            </a:br>
            <a:r>
              <a:rPr lang="en-US" sz="2800" dirty="0"/>
              <a:t>Beta coefficient (JPM) : 1.124455652040986</a:t>
            </a:r>
            <a:endParaRPr lang="en-US" sz="2800" dirty="0">
              <a:solidFill>
                <a:srgbClr val="0D0D0D"/>
              </a:solidFill>
              <a:latin typeface="Söhne"/>
            </a:endParaRPr>
          </a:p>
          <a:p>
            <a:r>
              <a:rPr lang="en-US" b="1" i="0" dirty="0">
                <a:solidFill>
                  <a:srgbClr val="0D0D0D"/>
                </a:solidFill>
                <a:effectLst/>
                <a:latin typeface="Söhne"/>
              </a:rPr>
              <a:t>Beta = 1</a:t>
            </a:r>
            <a:r>
              <a:rPr lang="en-US" b="0" i="0" dirty="0">
                <a:solidFill>
                  <a:srgbClr val="0D0D0D"/>
                </a:solidFill>
                <a:effectLst/>
                <a:latin typeface="Söhne"/>
              </a:rPr>
              <a:t>: A beta of 1 indicates that the stock's price tends to move with the market. If the market goes up by 1%, the stock is also expected to go up by 1%, and vice versa.</a:t>
            </a:r>
          </a:p>
          <a:p>
            <a:r>
              <a:rPr lang="en-US" b="1" i="0" dirty="0">
                <a:solidFill>
                  <a:srgbClr val="0D0D0D"/>
                </a:solidFill>
                <a:effectLst/>
                <a:latin typeface="Söhne"/>
              </a:rPr>
              <a:t>Beta &gt; 1</a:t>
            </a:r>
            <a:r>
              <a:rPr lang="en-US" b="0" i="0" dirty="0">
                <a:solidFill>
                  <a:srgbClr val="0D0D0D"/>
                </a:solidFill>
                <a:effectLst/>
                <a:latin typeface="Söhne"/>
              </a:rPr>
              <a:t>: A beta greater than 1 indicates that the stock is more volatile than the market, if the beta is 1.2, the stock is expected to increase by 1.2% for every 1% increase in the market.</a:t>
            </a:r>
          </a:p>
          <a:p>
            <a:r>
              <a:rPr lang="en-US" b="1" i="0" dirty="0">
                <a:solidFill>
                  <a:srgbClr val="0D0D0D"/>
                </a:solidFill>
                <a:effectLst/>
                <a:latin typeface="Söhne"/>
              </a:rPr>
              <a:t>Beta &lt; 1</a:t>
            </a:r>
            <a:r>
              <a:rPr lang="en-US" b="0" i="0" dirty="0">
                <a:solidFill>
                  <a:srgbClr val="0D0D0D"/>
                </a:solidFill>
                <a:effectLst/>
                <a:latin typeface="Söhne"/>
              </a:rPr>
              <a:t>: A beta less than 1 means that the stock is less volatile than the market</a:t>
            </a:r>
          </a:p>
        </p:txBody>
      </p:sp>
    </p:spTree>
    <p:extLst>
      <p:ext uri="{BB962C8B-B14F-4D97-AF65-F5344CB8AC3E}">
        <p14:creationId xmlns:p14="http://schemas.microsoft.com/office/powerpoint/2010/main" val="4017910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3D90B-45EC-1148-C6FB-A3F2368900A8}"/>
              </a:ext>
            </a:extLst>
          </p:cNvPr>
          <p:cNvSpPr>
            <a:spLocks noGrp="1"/>
          </p:cNvSpPr>
          <p:nvPr>
            <p:ph type="title"/>
          </p:nvPr>
        </p:nvSpPr>
        <p:spPr>
          <a:xfrm>
            <a:off x="630936" y="640080"/>
            <a:ext cx="4818888" cy="1481328"/>
          </a:xfrm>
        </p:spPr>
        <p:txBody>
          <a:bodyPr anchor="b">
            <a:normAutofit/>
          </a:bodyPr>
          <a:lstStyle/>
          <a:p>
            <a:r>
              <a:rPr lang="en-US" sz="5400" b="1" i="0">
                <a:effectLst/>
                <a:latin typeface="Helvetica Neue" panose="02000503000000020004" pitchFamily="2" charset="0"/>
              </a:rPr>
              <a:t>Sharpe Ratio:</a:t>
            </a:r>
            <a:endParaRPr lang="en-US" sz="5400"/>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D99FFB-8D67-31CB-4E30-B3EFEE2E8228}"/>
              </a:ext>
            </a:extLst>
          </p:cNvPr>
          <p:cNvSpPr>
            <a:spLocks noGrp="1"/>
          </p:cNvSpPr>
          <p:nvPr>
            <p:ph idx="1"/>
          </p:nvPr>
        </p:nvSpPr>
        <p:spPr>
          <a:xfrm>
            <a:off x="630936" y="2660904"/>
            <a:ext cx="4818888" cy="3547872"/>
          </a:xfrm>
        </p:spPr>
        <p:txBody>
          <a:bodyPr anchor="t">
            <a:normAutofit/>
          </a:bodyPr>
          <a:lstStyle/>
          <a:p>
            <a:r>
              <a:rPr lang="en-US" sz="1700" b="1" i="0">
                <a:effectLst/>
                <a:latin typeface="Times New Roman" panose="02020603050405020304" pitchFamily="18" charset="0"/>
                <a:cs typeface="Times New Roman" panose="02020603050405020304" pitchFamily="18" charset="0"/>
              </a:rPr>
              <a:t>The Sharpe Ratio is a widely used metric in finance to evaluate the performance of an investment or portfolio. It measures the risk-adjusted return, indicating how much excess return an investment generates per unit of risk taken</a:t>
            </a:r>
          </a:p>
          <a:p>
            <a:r>
              <a:rPr lang="en-US" sz="1700">
                <a:latin typeface="Times New Roman" panose="02020603050405020304" pitchFamily="18" charset="0"/>
                <a:cs typeface="Times New Roman" panose="02020603050405020304" pitchFamily="18" charset="0"/>
              </a:rPr>
              <a:t>S&amp;P 500 Sharpe Ratio: 0.03256515707370</a:t>
            </a:r>
          </a:p>
          <a:p>
            <a:pPr marL="0" indent="0">
              <a:buNone/>
            </a:pPr>
            <a:r>
              <a:rPr lang="en-US" sz="1700">
                <a:latin typeface="Times New Roman" panose="02020603050405020304" pitchFamily="18" charset="0"/>
                <a:cs typeface="Times New Roman" panose="02020603050405020304" pitchFamily="18" charset="0"/>
              </a:rPr>
              <a:t>  Microsoft Sharpe Ratio: 0.06186600620133</a:t>
            </a:r>
          </a:p>
          <a:p>
            <a:pPr marL="0" indent="0">
              <a:buNone/>
            </a:pPr>
            <a:endParaRPr lang="en-US" sz="1700">
              <a:latin typeface="Times New Roman" panose="02020603050405020304" pitchFamily="18" charset="0"/>
              <a:cs typeface="Times New Roman" panose="02020603050405020304" pitchFamily="18" charset="0"/>
            </a:endParaRPr>
          </a:p>
          <a:p>
            <a:r>
              <a:rPr lang="en-US" sz="1700">
                <a:latin typeface="Times New Roman" panose="02020603050405020304" pitchFamily="18" charset="0"/>
                <a:cs typeface="Times New Roman" panose="02020603050405020304" pitchFamily="18" charset="0"/>
              </a:rPr>
              <a:t>Sharpe Ratio for JPM: 0.5605262195032</a:t>
            </a:r>
          </a:p>
          <a:p>
            <a:pPr marL="0" indent="0">
              <a:buNone/>
            </a:pPr>
            <a:r>
              <a:rPr lang="en-US" sz="1700">
                <a:latin typeface="Times New Roman" panose="02020603050405020304" pitchFamily="18" charset="0"/>
                <a:cs typeface="Times New Roman" panose="02020603050405020304" pitchFamily="18" charset="0"/>
              </a:rPr>
              <a:t>   Sharpe Ratio for S&amp;P 500: 0.5169558421365</a:t>
            </a:r>
          </a:p>
        </p:txBody>
      </p:sp>
      <p:pic>
        <p:nvPicPr>
          <p:cNvPr id="5" name="Picture 4" descr="A green and blue sound wave&#10;&#10;Description automatically generated">
            <a:extLst>
              <a:ext uri="{FF2B5EF4-FFF2-40B4-BE49-F238E27FC236}">
                <a16:creationId xmlns:a16="http://schemas.microsoft.com/office/drawing/2014/main" id="{52694C32-6698-44DD-B38B-84DEAF11B3B4}"/>
              </a:ext>
            </a:extLst>
          </p:cNvPr>
          <p:cNvPicPr>
            <a:picLocks noChangeAspect="1"/>
          </p:cNvPicPr>
          <p:nvPr/>
        </p:nvPicPr>
        <p:blipFill rotWithShape="1">
          <a:blip r:embed="rId2"/>
          <a:srcRect l="34125" r="18735" b="2"/>
          <a:stretch/>
        </p:blipFill>
        <p:spPr>
          <a:xfrm>
            <a:off x="6145422" y="640080"/>
            <a:ext cx="5366219" cy="5577840"/>
          </a:xfrm>
          <a:prstGeom prst="rect">
            <a:avLst/>
          </a:prstGeom>
        </p:spPr>
      </p:pic>
    </p:spTree>
    <p:extLst>
      <p:ext uri="{BB962C8B-B14F-4D97-AF65-F5344CB8AC3E}">
        <p14:creationId xmlns:p14="http://schemas.microsoft.com/office/powerpoint/2010/main" val="97394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CB17B-9D59-F360-6AFF-D15F9B2C3EE4}"/>
              </a:ext>
            </a:extLst>
          </p:cNvPr>
          <p:cNvSpPr>
            <a:spLocks noGrp="1"/>
          </p:cNvSpPr>
          <p:nvPr>
            <p:ph idx="1"/>
          </p:nvPr>
        </p:nvSpPr>
        <p:spPr>
          <a:xfrm>
            <a:off x="640080" y="1737360"/>
            <a:ext cx="4243589" cy="445620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We Use following Models to Predict and compare the MSFT and JPM with S &amp; P 500</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 LINEAR REGRESSION</a:t>
            </a:r>
          </a:p>
          <a:p>
            <a:r>
              <a:rPr lang="en-US" sz="1800" dirty="0">
                <a:latin typeface="Times New Roman" panose="02020603050405020304" pitchFamily="18" charset="0"/>
                <a:cs typeface="Times New Roman" panose="02020603050405020304" pitchFamily="18" charset="0"/>
              </a:rPr>
              <a:t>MOVING AVERAGES </a:t>
            </a:r>
          </a:p>
          <a:p>
            <a:r>
              <a:rPr lang="en-US" sz="1800" b="0" i="0" dirty="0">
                <a:effectLst/>
                <a:latin typeface="Times New Roman" panose="02020603050405020304" pitchFamily="18" charset="0"/>
                <a:cs typeface="Times New Roman" panose="02020603050405020304" pitchFamily="18" charset="0"/>
              </a:rPr>
              <a:t>ARIMA</a:t>
            </a:r>
          </a:p>
          <a:p>
            <a:r>
              <a:rPr lang="en-US" sz="1800" b="0" i="0" dirty="0">
                <a:effectLst/>
                <a:latin typeface="Times New Roman" panose="02020603050405020304" pitchFamily="18" charset="0"/>
                <a:cs typeface="Times New Roman" panose="02020603050405020304" pitchFamily="18" charset="0"/>
              </a:rPr>
              <a:t>RANDOM FOREST REGRESSION</a:t>
            </a:r>
          </a:p>
          <a:p>
            <a:r>
              <a:rPr lang="en-US" sz="1800" b="0" i="0" dirty="0">
                <a:effectLst/>
                <a:latin typeface="Times New Roman" panose="02020603050405020304" pitchFamily="18" charset="0"/>
                <a:cs typeface="Times New Roman" panose="02020603050405020304" pitchFamily="18" charset="0"/>
              </a:rPr>
              <a:t>LSTM-Long Short-Term Memory</a:t>
            </a:r>
            <a:endParaRPr lang="en-US" sz="1800" dirty="0">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SVM- Support Vector Machines</a:t>
            </a:r>
          </a:p>
          <a:p>
            <a:r>
              <a:rPr lang="en-US" sz="1800" b="0" i="0" dirty="0">
                <a:effectLst/>
                <a:latin typeface="Times New Roman" panose="02020603050405020304" pitchFamily="18" charset="0"/>
                <a:cs typeface="Times New Roman" panose="02020603050405020304" pitchFamily="18" charset="0"/>
              </a:rPr>
              <a:t>Principal Component Analysis (PCA)</a:t>
            </a: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5" name="Picture 4" descr="Path winding through a grassy field">
            <a:extLst>
              <a:ext uri="{FF2B5EF4-FFF2-40B4-BE49-F238E27FC236}">
                <a16:creationId xmlns:a16="http://schemas.microsoft.com/office/drawing/2014/main" id="{00094D22-0404-05B1-AB5F-8641FCEBE79E}"/>
              </a:ext>
            </a:extLst>
          </p:cNvPr>
          <p:cNvPicPr>
            <a:picLocks noChangeAspect="1"/>
          </p:cNvPicPr>
          <p:nvPr/>
        </p:nvPicPr>
        <p:blipFill rotWithShape="1">
          <a:blip r:embed="rId2"/>
          <a:srcRect l="16768" r="16279" b="-1"/>
          <a:stretch/>
        </p:blipFill>
        <p:spPr>
          <a:xfrm>
            <a:off x="5311702" y="-423320"/>
            <a:ext cx="6878775" cy="728132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28273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726</TotalTime>
  <Words>967</Words>
  <Application>Microsoft Macintosh PowerPoint</Application>
  <PresentationFormat>Widescreen</PresentationFormat>
  <Paragraphs>79</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Aptos Display</vt:lpstr>
      <vt:lpstr>Arial</vt:lpstr>
      <vt:lpstr>Helvetica Neue</vt:lpstr>
      <vt:lpstr>Inter</vt:lpstr>
      <vt:lpstr>Söhne</vt:lpstr>
      <vt:lpstr>Times New Roman</vt:lpstr>
      <vt:lpstr>Yahoo Sans Finance</vt:lpstr>
      <vt:lpstr>Office Theme</vt:lpstr>
      <vt:lpstr>PRICE PERFORMANCE PREDICTION Investment Insights: Analyzing MSFT and JPM within S&amp;P 500 Framework  </vt:lpstr>
      <vt:lpstr>W and H?????</vt:lpstr>
      <vt:lpstr>Introduction:</vt:lpstr>
      <vt:lpstr>Dataset:</vt:lpstr>
      <vt:lpstr>Data Preprocessing</vt:lpstr>
      <vt:lpstr> </vt:lpstr>
      <vt:lpstr>BETA CALCULATION:</vt:lpstr>
      <vt:lpstr>Sharpe Ratio:</vt:lpstr>
      <vt:lpstr>PowerPoint Presentation</vt:lpstr>
      <vt:lpstr>LINEAR REGRESSION: </vt:lpstr>
      <vt:lpstr>MOVING AVERAGES  </vt:lpstr>
      <vt:lpstr>ARIMA(Autoregressive Integrated Moving Average)</vt:lpstr>
      <vt:lpstr>RANDOM FOREST REGRESSION </vt:lpstr>
      <vt:lpstr>PowerPoint Presentation</vt:lpstr>
      <vt:lpstr>LSTM-Long Short-Term Memory </vt:lpstr>
      <vt:lpstr>SVM- Support Vector Machines</vt:lpstr>
      <vt:lpstr>Principal Component Analysis (PCA)  </vt:lpstr>
      <vt:lpstr>Analysis Summary: </vt:lpstr>
      <vt:lpstr>Benefits: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dc:title>
  <dc:creator>Shivaramakrishna Reddy Kasireddy</dc:creator>
  <cp:lastModifiedBy>Shivaramakrishna Reddy Kasireddy</cp:lastModifiedBy>
  <cp:revision>37</cp:revision>
  <dcterms:created xsi:type="dcterms:W3CDTF">2024-02-15T18:28:01Z</dcterms:created>
  <dcterms:modified xsi:type="dcterms:W3CDTF">2024-04-18T21:44:09Z</dcterms:modified>
</cp:coreProperties>
</file>